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63"/>
  </p:notesMasterIdLst>
  <p:sldIdLst>
    <p:sldId id="330" r:id="rId2"/>
    <p:sldId id="453" r:id="rId3"/>
    <p:sldId id="509" r:id="rId4"/>
    <p:sldId id="508" r:id="rId5"/>
    <p:sldId id="275" r:id="rId6"/>
    <p:sldId id="457" r:id="rId7"/>
    <p:sldId id="456" r:id="rId8"/>
    <p:sldId id="411" r:id="rId9"/>
    <p:sldId id="512" r:id="rId10"/>
    <p:sldId id="513" r:id="rId11"/>
    <p:sldId id="514" r:id="rId12"/>
    <p:sldId id="259" r:id="rId13"/>
    <p:sldId id="424" r:id="rId14"/>
    <p:sldId id="333" r:id="rId15"/>
    <p:sldId id="334" r:id="rId16"/>
    <p:sldId id="459" r:id="rId17"/>
    <p:sldId id="335" r:id="rId18"/>
    <p:sldId id="460" r:id="rId19"/>
    <p:sldId id="336" r:id="rId20"/>
    <p:sldId id="515" r:id="rId21"/>
    <p:sldId id="461" r:id="rId22"/>
    <p:sldId id="337" r:id="rId23"/>
    <p:sldId id="415" r:id="rId24"/>
    <p:sldId id="529" r:id="rId25"/>
    <p:sldId id="339" r:id="rId26"/>
    <p:sldId id="462" r:id="rId27"/>
    <p:sldId id="483" r:id="rId28"/>
    <p:sldId id="472" r:id="rId29"/>
    <p:sldId id="342" r:id="rId30"/>
    <p:sldId id="426" r:id="rId31"/>
    <p:sldId id="517" r:id="rId32"/>
    <p:sldId id="343" r:id="rId33"/>
    <p:sldId id="454" r:id="rId34"/>
    <p:sldId id="344" r:id="rId35"/>
    <p:sldId id="346" r:id="rId36"/>
    <p:sldId id="474" r:id="rId37"/>
    <p:sldId id="348" r:id="rId38"/>
    <p:sldId id="404" r:id="rId39"/>
    <p:sldId id="349" r:id="rId40"/>
    <p:sldId id="403" r:id="rId41"/>
    <p:sldId id="487" r:id="rId42"/>
    <p:sldId id="488" r:id="rId43"/>
    <p:sldId id="428" r:id="rId44"/>
    <p:sldId id="485" r:id="rId45"/>
    <p:sldId id="532" r:id="rId46"/>
    <p:sldId id="464" r:id="rId47"/>
    <p:sldId id="505" r:id="rId48"/>
    <p:sldId id="274" r:id="rId49"/>
    <p:sldId id="521" r:id="rId50"/>
    <p:sldId id="530" r:id="rId51"/>
    <p:sldId id="465" r:id="rId52"/>
    <p:sldId id="506" r:id="rId53"/>
    <p:sldId id="486" r:id="rId54"/>
    <p:sldId id="522" r:id="rId55"/>
    <p:sldId id="523" r:id="rId56"/>
    <p:sldId id="524" r:id="rId57"/>
    <p:sldId id="525" r:id="rId58"/>
    <p:sldId id="533" r:id="rId59"/>
    <p:sldId id="526" r:id="rId60"/>
    <p:sldId id="534" r:id="rId61"/>
    <p:sldId id="535" r:id="rId62"/>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CC6600"/>
    <a:srgbClr val="800000"/>
    <a:srgbClr val="008000"/>
    <a:srgbClr val="CC0000"/>
    <a:srgbClr val="CC3300"/>
    <a:srgbClr val="66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9" autoAdjust="0"/>
    <p:restoredTop sz="94652" autoAdjust="0"/>
  </p:normalViewPr>
  <p:slideViewPr>
    <p:cSldViewPr>
      <p:cViewPr varScale="1">
        <p:scale>
          <a:sx n="77" d="100"/>
          <a:sy n="77" d="100"/>
        </p:scale>
        <p:origin x="122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13.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96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97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297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163807DB-2D8E-4832-8EB2-77F3B4BC5B4D}" type="slidenum">
              <a:rPr lang="en-US" altLang="zh-CN"/>
              <a:pPr>
                <a:defRPr/>
              </a:pPr>
              <a:t>‹#›</a:t>
            </a:fld>
            <a:endParaRPr lang="en-US" altLang="zh-CN"/>
          </a:p>
        </p:txBody>
      </p:sp>
    </p:spTree>
    <p:extLst>
      <p:ext uri="{BB962C8B-B14F-4D97-AF65-F5344CB8AC3E}">
        <p14:creationId xmlns:p14="http://schemas.microsoft.com/office/powerpoint/2010/main" val="21116895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94DE2ECF-6A9F-4E12-8A0B-FB11EC253D80}" type="slidenum">
              <a:rPr lang="en-US" altLang="zh-CN" sz="1200" smtClean="0">
                <a:latin typeface="Calibri" pitchFamily="34" charset="0"/>
              </a:rPr>
              <a:pPr eaLnBrk="1" hangingPunct="1"/>
              <a:t>3</a:t>
            </a:fld>
            <a:endParaRPr lang="en-US" altLang="zh-CN" sz="1200" smtClean="0">
              <a:latin typeface="Calibri" pitchFamily="34" charset="0"/>
            </a:endParaRPr>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spcBef>
                <a:spcPct val="0"/>
              </a:spcBef>
            </a:pPr>
            <a:endParaRPr lang="zh-CN" altLang="zh-CN" smtClean="0"/>
          </a:p>
        </p:txBody>
      </p:sp>
    </p:spTree>
    <p:extLst>
      <p:ext uri="{BB962C8B-B14F-4D97-AF65-F5344CB8AC3E}">
        <p14:creationId xmlns:p14="http://schemas.microsoft.com/office/powerpoint/2010/main" val="40206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94DE2ECF-6A9F-4E12-8A0B-FB11EC253D80}" type="slidenum">
              <a:rPr lang="en-US" altLang="zh-CN" sz="1200" smtClean="0">
                <a:latin typeface="Calibri" pitchFamily="34" charset="0"/>
              </a:rPr>
              <a:pPr eaLnBrk="1" hangingPunct="1"/>
              <a:t>4</a:t>
            </a:fld>
            <a:endParaRPr lang="en-US" altLang="zh-CN" sz="1200" smtClean="0">
              <a:latin typeface="Calibri" pitchFamily="34" charset="0"/>
            </a:endParaRPr>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spcBef>
                <a:spcPct val="0"/>
              </a:spcBef>
            </a:pPr>
            <a:endParaRPr lang="zh-CN" altLang="zh-CN" smtClean="0"/>
          </a:p>
        </p:txBody>
      </p:sp>
    </p:spTree>
    <p:extLst>
      <p:ext uri="{BB962C8B-B14F-4D97-AF65-F5344CB8AC3E}">
        <p14:creationId xmlns:p14="http://schemas.microsoft.com/office/powerpoint/2010/main" val="3234454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p:spPr>
        <p:txBody>
          <a:bodyPr/>
          <a:lstStyle/>
          <a:p>
            <a:endParaRPr lang="zh-CN" altLang="en-US" smtClean="0"/>
          </a:p>
        </p:txBody>
      </p:sp>
      <p:sp>
        <p:nvSpPr>
          <p:cNvPr id="60420" name="灯片编号占位符 3"/>
          <p:cNvSpPr>
            <a:spLocks noGrp="1"/>
          </p:cNvSpPr>
          <p:nvPr>
            <p:ph type="sldNum" sz="quarter" idx="5"/>
          </p:nvPr>
        </p:nvSpPr>
        <p:spPr>
          <a:noFill/>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E300EE5-5B25-4215-9C41-580A3E526514}" type="slidenum">
              <a:rPr lang="en-US" altLang="zh-CN" sz="1200" smtClean="0"/>
              <a:pPr eaLnBrk="1" hangingPunct="1"/>
              <a:t>8</a:t>
            </a:fld>
            <a:endParaRPr lang="en-US" altLang="zh-CN" sz="1200" smtClean="0"/>
          </a:p>
        </p:txBody>
      </p:sp>
    </p:spTree>
    <p:extLst>
      <p:ext uri="{BB962C8B-B14F-4D97-AF65-F5344CB8AC3E}">
        <p14:creationId xmlns:p14="http://schemas.microsoft.com/office/powerpoint/2010/main" val="1119215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3807DB-2D8E-4832-8EB2-77F3B4BC5B4D}" type="slidenum">
              <a:rPr lang="en-US" altLang="zh-CN" smtClean="0"/>
              <a:pPr>
                <a:defRPr/>
              </a:pPr>
              <a:t>46</a:t>
            </a:fld>
            <a:endParaRPr lang="en-US" altLang="zh-CN"/>
          </a:p>
        </p:txBody>
      </p:sp>
    </p:spTree>
    <p:extLst>
      <p:ext uri="{BB962C8B-B14F-4D97-AF65-F5344CB8AC3E}">
        <p14:creationId xmlns:p14="http://schemas.microsoft.com/office/powerpoint/2010/main" val="7904193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Date Placeholder 29"/>
          <p:cNvSpPr>
            <a:spLocks noGrp="1"/>
          </p:cNvSpPr>
          <p:nvPr>
            <p:ph type="dt" sz="half" idx="10"/>
          </p:nvPr>
        </p:nvSpPr>
        <p:spPr/>
        <p:txBody>
          <a:bodyPr/>
          <a:lstStyle>
            <a:lvl1pPr>
              <a:defRPr/>
            </a:lvl1pPr>
          </a:lstStyle>
          <a:p>
            <a:pPr>
              <a:defRPr/>
            </a:pPr>
            <a:endParaRPr lang="en-US" altLang="zh-CN"/>
          </a:p>
        </p:txBody>
      </p:sp>
      <p:sp>
        <p:nvSpPr>
          <p:cNvPr id="5" name="Footer Placeholder 18"/>
          <p:cNvSpPr>
            <a:spLocks noGrp="1"/>
          </p:cNvSpPr>
          <p:nvPr>
            <p:ph type="ftr" sz="quarter" idx="11"/>
          </p:nvPr>
        </p:nvSpPr>
        <p:spPr/>
        <p:txBody>
          <a:bodyPr/>
          <a:lstStyle>
            <a:lvl1pPr>
              <a:defRPr/>
            </a:lvl1pPr>
          </a:lstStyle>
          <a:p>
            <a:pPr>
              <a:defRPr/>
            </a:pPr>
            <a:endParaRPr lang="en-US" altLang="zh-CN"/>
          </a:p>
        </p:txBody>
      </p:sp>
      <p:sp>
        <p:nvSpPr>
          <p:cNvPr id="6" name="Slide Number Placeholder 26"/>
          <p:cNvSpPr>
            <a:spLocks noGrp="1"/>
          </p:cNvSpPr>
          <p:nvPr>
            <p:ph type="sldNum" sz="quarter" idx="12"/>
          </p:nvPr>
        </p:nvSpPr>
        <p:spPr/>
        <p:txBody>
          <a:bodyPr/>
          <a:lstStyle>
            <a:lvl1pPr>
              <a:defRPr/>
            </a:lvl1pPr>
          </a:lstStyle>
          <a:p>
            <a:pPr>
              <a:defRPr/>
            </a:pPr>
            <a:fld id="{3A52E604-DEB2-4D69-8BFE-CFA0475E0CAF}" type="slidenum">
              <a:rPr lang="en-US" altLang="zh-CN"/>
              <a:pPr>
                <a:defRPr/>
              </a:pPr>
              <a:t>‹#›</a:t>
            </a:fld>
            <a:endParaRPr lang="en-US" altLang="zh-CN"/>
          </a:p>
        </p:txBody>
      </p:sp>
    </p:spTree>
    <p:extLst>
      <p:ext uri="{BB962C8B-B14F-4D97-AF65-F5344CB8AC3E}">
        <p14:creationId xmlns:p14="http://schemas.microsoft.com/office/powerpoint/2010/main" val="37889262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pPr>
              <a:defRPr/>
            </a:pPr>
            <a:fld id="{7A8CDBFE-7C4A-4CAA-989D-871DFB3219B0}" type="slidenum">
              <a:rPr lang="en-US" altLang="zh-CN"/>
              <a:pPr>
                <a:defRPr/>
              </a:pPr>
              <a:t>‹#›</a:t>
            </a:fld>
            <a:endParaRPr lang="en-US" altLang="zh-CN"/>
          </a:p>
        </p:txBody>
      </p:sp>
    </p:spTree>
    <p:extLst>
      <p:ext uri="{BB962C8B-B14F-4D97-AF65-F5344CB8AC3E}">
        <p14:creationId xmlns:p14="http://schemas.microsoft.com/office/powerpoint/2010/main" val="218864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pPr>
              <a:defRPr/>
            </a:pPr>
            <a:fld id="{0AF24B72-4761-4EB1-A4EE-A922F39F84DE}" type="slidenum">
              <a:rPr lang="en-US" altLang="zh-CN"/>
              <a:pPr>
                <a:defRPr/>
              </a:pPr>
              <a:t>‹#›</a:t>
            </a:fld>
            <a:endParaRPr lang="en-US" altLang="zh-CN"/>
          </a:p>
        </p:txBody>
      </p:sp>
    </p:spTree>
    <p:extLst>
      <p:ext uri="{BB962C8B-B14F-4D97-AF65-F5344CB8AC3E}">
        <p14:creationId xmlns:p14="http://schemas.microsoft.com/office/powerpoint/2010/main" val="2302953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pPr>
              <a:defRPr/>
            </a:pPr>
            <a:fld id="{FD9DD6EC-5FDB-48B6-B99B-F91255FEA2E0}" type="slidenum">
              <a:rPr lang="en-US" altLang="zh-CN"/>
              <a:pPr>
                <a:defRPr/>
              </a:pPr>
              <a:t>‹#›</a:t>
            </a:fld>
            <a:endParaRPr lang="en-US" altLang="zh-CN"/>
          </a:p>
        </p:txBody>
      </p:sp>
    </p:spTree>
    <p:extLst>
      <p:ext uri="{BB962C8B-B14F-4D97-AF65-F5344CB8AC3E}">
        <p14:creationId xmlns:p14="http://schemas.microsoft.com/office/powerpoint/2010/main" val="1585458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B0F7468A-2A2E-4DD2-A86F-21DD2F70C4B7}" type="slidenum">
              <a:rPr lang="en-US" altLang="zh-CN"/>
              <a:pPr>
                <a:defRPr/>
              </a:pPr>
              <a:t>‹#›</a:t>
            </a:fld>
            <a:endParaRPr lang="en-US" altLang="zh-CN"/>
          </a:p>
        </p:txBody>
      </p:sp>
    </p:spTree>
    <p:extLst>
      <p:ext uri="{BB962C8B-B14F-4D97-AF65-F5344CB8AC3E}">
        <p14:creationId xmlns:p14="http://schemas.microsoft.com/office/powerpoint/2010/main" val="38241270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endParaRPr lang="en-US" altLang="zh-CN"/>
          </a:p>
        </p:txBody>
      </p:sp>
      <p:sp>
        <p:nvSpPr>
          <p:cNvPr id="6" name="Footer Placeholder 21"/>
          <p:cNvSpPr>
            <a:spLocks noGrp="1"/>
          </p:cNvSpPr>
          <p:nvPr>
            <p:ph type="ftr" sz="quarter" idx="11"/>
          </p:nvPr>
        </p:nvSpPr>
        <p:spPr/>
        <p:txBody>
          <a:bodyPr/>
          <a:lstStyle>
            <a:lvl1pPr>
              <a:defRPr/>
            </a:lvl1pPr>
          </a:lstStyle>
          <a:p>
            <a:pPr>
              <a:defRPr/>
            </a:pPr>
            <a:endParaRPr lang="en-US" altLang="zh-CN"/>
          </a:p>
        </p:txBody>
      </p:sp>
      <p:sp>
        <p:nvSpPr>
          <p:cNvPr id="7" name="Slide Number Placeholder 17"/>
          <p:cNvSpPr>
            <a:spLocks noGrp="1"/>
          </p:cNvSpPr>
          <p:nvPr>
            <p:ph type="sldNum" sz="quarter" idx="12"/>
          </p:nvPr>
        </p:nvSpPr>
        <p:spPr/>
        <p:txBody>
          <a:bodyPr/>
          <a:lstStyle>
            <a:lvl1pPr>
              <a:defRPr/>
            </a:lvl1pPr>
          </a:lstStyle>
          <a:p>
            <a:pPr>
              <a:defRPr/>
            </a:pPr>
            <a:fld id="{2EB9451C-048D-4303-AB63-A9E490D2904D}" type="slidenum">
              <a:rPr lang="en-US" altLang="zh-CN"/>
              <a:pPr>
                <a:defRPr/>
              </a:pPr>
              <a:t>‹#›</a:t>
            </a:fld>
            <a:endParaRPr lang="en-US" altLang="zh-CN"/>
          </a:p>
        </p:txBody>
      </p:sp>
    </p:spTree>
    <p:extLst>
      <p:ext uri="{BB962C8B-B14F-4D97-AF65-F5344CB8AC3E}">
        <p14:creationId xmlns:p14="http://schemas.microsoft.com/office/powerpoint/2010/main" val="4140944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9"/>
          <p:cNvSpPr>
            <a:spLocks noGrp="1"/>
          </p:cNvSpPr>
          <p:nvPr>
            <p:ph type="dt" sz="half" idx="10"/>
          </p:nvPr>
        </p:nvSpPr>
        <p:spPr/>
        <p:txBody>
          <a:bodyPr/>
          <a:lstStyle>
            <a:lvl1pPr>
              <a:defRPr/>
            </a:lvl1pPr>
          </a:lstStyle>
          <a:p>
            <a:pPr>
              <a:defRPr/>
            </a:pPr>
            <a:endParaRPr lang="en-US" altLang="zh-CN"/>
          </a:p>
        </p:txBody>
      </p:sp>
      <p:sp>
        <p:nvSpPr>
          <p:cNvPr id="8" name="Footer Placeholder 21"/>
          <p:cNvSpPr>
            <a:spLocks noGrp="1"/>
          </p:cNvSpPr>
          <p:nvPr>
            <p:ph type="ftr" sz="quarter" idx="11"/>
          </p:nvPr>
        </p:nvSpPr>
        <p:spPr/>
        <p:txBody>
          <a:bodyPr/>
          <a:lstStyle>
            <a:lvl1pPr>
              <a:defRPr/>
            </a:lvl1pPr>
          </a:lstStyle>
          <a:p>
            <a:pPr>
              <a:defRPr/>
            </a:pPr>
            <a:endParaRPr lang="en-US" altLang="zh-CN"/>
          </a:p>
        </p:txBody>
      </p:sp>
      <p:sp>
        <p:nvSpPr>
          <p:cNvPr id="9" name="Slide Number Placeholder 17"/>
          <p:cNvSpPr>
            <a:spLocks noGrp="1"/>
          </p:cNvSpPr>
          <p:nvPr>
            <p:ph type="sldNum" sz="quarter" idx="12"/>
          </p:nvPr>
        </p:nvSpPr>
        <p:spPr/>
        <p:txBody>
          <a:bodyPr/>
          <a:lstStyle>
            <a:lvl1pPr>
              <a:defRPr/>
            </a:lvl1pPr>
          </a:lstStyle>
          <a:p>
            <a:pPr>
              <a:defRPr/>
            </a:pPr>
            <a:fld id="{34A42B1B-E583-4BE5-A6C7-A30C3A79E6A6}" type="slidenum">
              <a:rPr lang="en-US" altLang="zh-CN"/>
              <a:pPr>
                <a:defRPr/>
              </a:pPr>
              <a:t>‹#›</a:t>
            </a:fld>
            <a:endParaRPr lang="en-US" altLang="zh-CN"/>
          </a:p>
        </p:txBody>
      </p:sp>
    </p:spTree>
    <p:extLst>
      <p:ext uri="{BB962C8B-B14F-4D97-AF65-F5344CB8AC3E}">
        <p14:creationId xmlns:p14="http://schemas.microsoft.com/office/powerpoint/2010/main" val="3631063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Date Placeholder 9"/>
          <p:cNvSpPr>
            <a:spLocks noGrp="1"/>
          </p:cNvSpPr>
          <p:nvPr>
            <p:ph type="dt" sz="half" idx="10"/>
          </p:nvPr>
        </p:nvSpPr>
        <p:spPr/>
        <p:txBody>
          <a:bodyPr/>
          <a:lstStyle>
            <a:lvl1pPr>
              <a:defRPr/>
            </a:lvl1pPr>
          </a:lstStyle>
          <a:p>
            <a:pPr>
              <a:defRPr/>
            </a:pPr>
            <a:endParaRPr lang="en-US" altLang="zh-CN"/>
          </a:p>
        </p:txBody>
      </p:sp>
      <p:sp>
        <p:nvSpPr>
          <p:cNvPr id="4" name="Footer Placeholder 21"/>
          <p:cNvSpPr>
            <a:spLocks noGrp="1"/>
          </p:cNvSpPr>
          <p:nvPr>
            <p:ph type="ftr" sz="quarter" idx="11"/>
          </p:nvPr>
        </p:nvSpPr>
        <p:spPr/>
        <p:txBody>
          <a:bodyPr/>
          <a:lstStyle>
            <a:lvl1pPr>
              <a:defRPr/>
            </a:lvl1pPr>
          </a:lstStyle>
          <a:p>
            <a:pPr>
              <a:defRPr/>
            </a:pPr>
            <a:endParaRPr lang="en-US" altLang="zh-CN"/>
          </a:p>
        </p:txBody>
      </p:sp>
      <p:sp>
        <p:nvSpPr>
          <p:cNvPr id="5" name="Slide Number Placeholder 17"/>
          <p:cNvSpPr>
            <a:spLocks noGrp="1"/>
          </p:cNvSpPr>
          <p:nvPr>
            <p:ph type="sldNum" sz="quarter" idx="12"/>
          </p:nvPr>
        </p:nvSpPr>
        <p:spPr/>
        <p:txBody>
          <a:bodyPr/>
          <a:lstStyle>
            <a:lvl1pPr>
              <a:defRPr/>
            </a:lvl1pPr>
          </a:lstStyle>
          <a:p>
            <a:pPr>
              <a:defRPr/>
            </a:pPr>
            <a:fld id="{0AB0E38E-D422-4B0F-A672-39C0CAE6A7F2}" type="slidenum">
              <a:rPr lang="en-US" altLang="zh-CN"/>
              <a:pPr>
                <a:defRPr/>
              </a:pPr>
              <a:t>‹#›</a:t>
            </a:fld>
            <a:endParaRPr lang="en-US" altLang="zh-CN"/>
          </a:p>
        </p:txBody>
      </p:sp>
    </p:spTree>
    <p:extLst>
      <p:ext uri="{BB962C8B-B14F-4D97-AF65-F5344CB8AC3E}">
        <p14:creationId xmlns:p14="http://schemas.microsoft.com/office/powerpoint/2010/main" val="2102469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ltLang="zh-CN"/>
          </a:p>
        </p:txBody>
      </p:sp>
      <p:sp>
        <p:nvSpPr>
          <p:cNvPr id="3" name="Footer Placeholder 21"/>
          <p:cNvSpPr>
            <a:spLocks noGrp="1"/>
          </p:cNvSpPr>
          <p:nvPr>
            <p:ph type="ftr" sz="quarter" idx="11"/>
          </p:nvPr>
        </p:nvSpPr>
        <p:spPr/>
        <p:txBody>
          <a:bodyPr/>
          <a:lstStyle>
            <a:lvl1pPr>
              <a:defRPr/>
            </a:lvl1pPr>
          </a:lstStyle>
          <a:p>
            <a:pPr>
              <a:defRPr/>
            </a:pPr>
            <a:endParaRPr lang="en-US" altLang="zh-CN"/>
          </a:p>
        </p:txBody>
      </p:sp>
      <p:sp>
        <p:nvSpPr>
          <p:cNvPr id="4" name="Slide Number Placeholder 17"/>
          <p:cNvSpPr>
            <a:spLocks noGrp="1"/>
          </p:cNvSpPr>
          <p:nvPr>
            <p:ph type="sldNum" sz="quarter" idx="12"/>
          </p:nvPr>
        </p:nvSpPr>
        <p:spPr/>
        <p:txBody>
          <a:bodyPr/>
          <a:lstStyle>
            <a:lvl1pPr>
              <a:defRPr/>
            </a:lvl1pPr>
          </a:lstStyle>
          <a:p>
            <a:pPr>
              <a:defRPr/>
            </a:pPr>
            <a:fld id="{DE2537B2-9636-4793-948E-2DEB34879F76}" type="slidenum">
              <a:rPr lang="en-US" altLang="zh-CN"/>
              <a:pPr>
                <a:defRPr/>
              </a:pPr>
              <a:t>‹#›</a:t>
            </a:fld>
            <a:endParaRPr lang="en-US" altLang="zh-CN"/>
          </a:p>
        </p:txBody>
      </p:sp>
    </p:spTree>
    <p:extLst>
      <p:ext uri="{BB962C8B-B14F-4D97-AF65-F5344CB8AC3E}">
        <p14:creationId xmlns:p14="http://schemas.microsoft.com/office/powerpoint/2010/main" val="3672008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endParaRPr lang="en-US" altLang="zh-CN"/>
          </a:p>
        </p:txBody>
      </p:sp>
      <p:sp>
        <p:nvSpPr>
          <p:cNvPr id="6" name="Footer Placeholder 21"/>
          <p:cNvSpPr>
            <a:spLocks noGrp="1"/>
          </p:cNvSpPr>
          <p:nvPr>
            <p:ph type="ftr" sz="quarter" idx="11"/>
          </p:nvPr>
        </p:nvSpPr>
        <p:spPr/>
        <p:txBody>
          <a:bodyPr/>
          <a:lstStyle>
            <a:lvl1pPr>
              <a:defRPr/>
            </a:lvl1pPr>
          </a:lstStyle>
          <a:p>
            <a:pPr>
              <a:defRPr/>
            </a:pPr>
            <a:endParaRPr lang="en-US" altLang="zh-CN"/>
          </a:p>
        </p:txBody>
      </p:sp>
      <p:sp>
        <p:nvSpPr>
          <p:cNvPr id="7" name="Slide Number Placeholder 17"/>
          <p:cNvSpPr>
            <a:spLocks noGrp="1"/>
          </p:cNvSpPr>
          <p:nvPr>
            <p:ph type="sldNum" sz="quarter" idx="12"/>
          </p:nvPr>
        </p:nvSpPr>
        <p:spPr/>
        <p:txBody>
          <a:bodyPr/>
          <a:lstStyle>
            <a:lvl1pPr>
              <a:defRPr/>
            </a:lvl1pPr>
          </a:lstStyle>
          <a:p>
            <a:pPr>
              <a:defRPr/>
            </a:pPr>
            <a:fld id="{8DF530BE-7228-44E0-BCC9-EF1E0DA8EA62}" type="slidenum">
              <a:rPr lang="en-US" altLang="zh-CN"/>
              <a:pPr>
                <a:defRPr/>
              </a:pPr>
              <a:t>‹#›</a:t>
            </a:fld>
            <a:endParaRPr lang="en-US" altLang="zh-CN"/>
          </a:p>
        </p:txBody>
      </p:sp>
    </p:spTree>
    <p:extLst>
      <p:ext uri="{BB962C8B-B14F-4D97-AF65-F5344CB8AC3E}">
        <p14:creationId xmlns:p14="http://schemas.microsoft.com/office/powerpoint/2010/main" val="105002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ltLang="zh-CN"/>
          </a:p>
        </p:txBody>
      </p:sp>
      <p:sp>
        <p:nvSpPr>
          <p:cNvPr id="10" name="Footer Placeholder 5"/>
          <p:cNvSpPr>
            <a:spLocks noGrp="1"/>
          </p:cNvSpPr>
          <p:nvPr>
            <p:ph type="ftr" sz="quarter" idx="11"/>
          </p:nvPr>
        </p:nvSpPr>
        <p:spPr/>
        <p:txBody>
          <a:bodyPr/>
          <a:lstStyle>
            <a:lvl1pPr>
              <a:defRPr/>
            </a:lvl1pPr>
          </a:lstStyle>
          <a:p>
            <a:pPr>
              <a:defRPr/>
            </a:pPr>
            <a:endParaRPr lang="en-US" altLang="zh-C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3D9E957C-129F-43CB-905C-BD3AA06B6931}" type="slidenum">
              <a:rPr lang="en-US" altLang="zh-CN"/>
              <a:pPr>
                <a:defRPr/>
              </a:pPr>
              <a:t>‹#›</a:t>
            </a:fld>
            <a:endParaRPr lang="en-US" altLang="zh-CN"/>
          </a:p>
        </p:txBody>
      </p:sp>
    </p:spTree>
    <p:extLst>
      <p:ext uri="{BB962C8B-B14F-4D97-AF65-F5344CB8AC3E}">
        <p14:creationId xmlns:p14="http://schemas.microsoft.com/office/powerpoint/2010/main" val="3466920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2052"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smtClean="0"/>
          </a:p>
        </p:txBody>
      </p:sp>
      <p:sp>
        <p:nvSpPr>
          <p:cNvPr id="2053"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84895C27-498F-44C9-873D-1820545FDC19}" type="slidenum">
              <a:rPr lang="en-US" altLang="zh-CN"/>
              <a:pPr>
                <a:defRPr/>
              </a:pPr>
              <a:t>‹#›</a:t>
            </a:fld>
            <a:endParaRPr lang="en-US" altLang="zh-CN"/>
          </a:p>
        </p:txBody>
      </p:sp>
      <p:grpSp>
        <p:nvGrpSpPr>
          <p:cNvPr id="2057"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kumimoji="0" lang="en-US"/>
            </a:p>
          </p:txBody>
        </p:sp>
      </p:grpSp>
    </p:spTree>
  </p:cSld>
  <p:clrMap bg1="lt1" tx1="dk1" bg2="lt2" tx2="dk2" accent1="accent1" accent2="accent2" accent3="accent3" accent4="accent4" accent5="accent5" accent6="accent6" hlink="hlink" folHlink="folHlink"/>
  <p:sldLayoutIdLst>
    <p:sldLayoutId id="2147483972" r:id="rId1"/>
    <p:sldLayoutId id="2147483964" r:id="rId2"/>
    <p:sldLayoutId id="2147483973" r:id="rId3"/>
    <p:sldLayoutId id="2147483965" r:id="rId4"/>
    <p:sldLayoutId id="2147483966" r:id="rId5"/>
    <p:sldLayoutId id="2147483967" r:id="rId6"/>
    <p:sldLayoutId id="2147483968" r:id="rId7"/>
    <p:sldLayoutId id="2147483969" r:id="rId8"/>
    <p:sldLayoutId id="2147483974" r:id="rId9"/>
    <p:sldLayoutId id="2147483970" r:id="rId10"/>
    <p:sldLayoutId id="2147483971"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3.vml"/><Relationship Id="rId4" Type="http://schemas.openxmlformats.org/officeDocument/2006/relationships/image" Target="../media/image10.wmf"/></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1.png"/><Relationship Id="rId4" Type="http://schemas.openxmlformats.org/officeDocument/2006/relationships/image" Target="../media/image12.wmf"/></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5.png"/><Relationship Id="rId5" Type="http://schemas.openxmlformats.org/officeDocument/2006/relationships/image" Target="../media/image13.w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1.png"/><Relationship Id="rId4" Type="http://schemas.openxmlformats.org/officeDocument/2006/relationships/image" Target="../media/image16.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8.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1.emf"/><Relationship Id="rId5" Type="http://schemas.openxmlformats.org/officeDocument/2006/relationships/oleObject" Target="../embeddings/oleObject10.bin"/><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3.emf"/><Relationship Id="rId5" Type="http://schemas.openxmlformats.org/officeDocument/2006/relationships/oleObject" Target="../embeddings/oleObject12.bin"/><Relationship Id="rId4" Type="http://schemas.openxmlformats.org/officeDocument/2006/relationships/image" Target="../media/image22.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6.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16.bin"/><Relationship Id="rId5" Type="http://schemas.openxmlformats.org/officeDocument/2006/relationships/image" Target="../media/image11.png"/><Relationship Id="rId4" Type="http://schemas.openxmlformats.org/officeDocument/2006/relationships/image" Target="../media/image13.wmf"/></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18.bin"/><Relationship Id="rId5" Type="http://schemas.openxmlformats.org/officeDocument/2006/relationships/image" Target="../media/image11.png"/><Relationship Id="rId4" Type="http://schemas.openxmlformats.org/officeDocument/2006/relationships/image" Target="../media/image13.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2"/>
          <p:cNvSpPr>
            <a:spLocks noChangeArrowheads="1"/>
          </p:cNvSpPr>
          <p:nvPr/>
        </p:nvSpPr>
        <p:spPr bwMode="auto">
          <a:xfrm>
            <a:off x="1979712" y="2204864"/>
            <a:ext cx="49231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3200" b="1" dirty="0">
                <a:latin typeface="楷体" pitchFamily="49" charset="-122"/>
                <a:ea typeface="楷体" pitchFamily="49" charset="-122"/>
              </a:rPr>
              <a:t>第一章 </a:t>
            </a:r>
            <a:r>
              <a:rPr lang="zh-CN" altLang="en-US" sz="3200" b="1" dirty="0" smtClean="0">
                <a:latin typeface="楷体" pitchFamily="49" charset="-122"/>
                <a:ea typeface="楷体" pitchFamily="49" charset="-122"/>
              </a:rPr>
              <a:t>液压传动基础</a:t>
            </a:r>
            <a:r>
              <a:rPr lang="zh-CN" altLang="en-US" sz="3200" b="1" dirty="0">
                <a:latin typeface="楷体" pitchFamily="49" charset="-122"/>
                <a:ea typeface="楷体" pitchFamily="49" charset="-122"/>
              </a:rPr>
              <a:t>知识</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0763" y="2492896"/>
            <a:ext cx="6840760" cy="2400657"/>
          </a:xfrm>
          <a:prstGeom prst="rect">
            <a:avLst/>
          </a:prstGeom>
        </p:spPr>
        <p:txBody>
          <a:bodyPr wrap="square">
            <a:spAutoFit/>
          </a:bodyPr>
          <a:lstStyle/>
          <a:p>
            <a:pPr>
              <a:lnSpc>
                <a:spcPct val="125000"/>
              </a:lnSpc>
            </a:pPr>
            <a:r>
              <a:rPr lang="en-US" altLang="zh-CN" b="1" dirty="0" smtClean="0">
                <a:latin typeface="楷体" pitchFamily="49" charset="-122"/>
                <a:ea typeface="楷体" pitchFamily="49" charset="-122"/>
              </a:rPr>
              <a:t>    L-HL</a:t>
            </a:r>
            <a:r>
              <a:rPr lang="zh-CN" altLang="en-US" b="1" dirty="0" smtClean="0">
                <a:latin typeface="楷体" pitchFamily="49" charset="-122"/>
                <a:ea typeface="楷体" pitchFamily="49" charset="-122"/>
              </a:rPr>
              <a:t>液压油</a:t>
            </a:r>
            <a:r>
              <a:rPr lang="zh-CN" altLang="en-US" b="1" dirty="0">
                <a:latin typeface="楷体" pitchFamily="49" charset="-122"/>
                <a:ea typeface="楷体" pitchFamily="49" charset="-122"/>
              </a:rPr>
              <a:t>是由精制深度较高的中性油作为基础油，</a:t>
            </a:r>
            <a:r>
              <a:rPr lang="zh-CN" altLang="en-US" b="1" dirty="0">
                <a:solidFill>
                  <a:srgbClr val="FF0000"/>
                </a:solidFill>
                <a:latin typeface="楷体" pitchFamily="49" charset="-122"/>
                <a:ea typeface="楷体" pitchFamily="49" charset="-122"/>
              </a:rPr>
              <a:t>加入抗氧、防锈和抗泡添加剂</a:t>
            </a:r>
            <a:r>
              <a:rPr lang="zh-CN" altLang="en-US" b="1" dirty="0" smtClean="0">
                <a:solidFill>
                  <a:srgbClr val="FF0000"/>
                </a:solidFill>
                <a:latin typeface="楷体" pitchFamily="49" charset="-122"/>
                <a:ea typeface="楷体" pitchFamily="49" charset="-122"/>
              </a:rPr>
              <a:t>制成</a:t>
            </a:r>
            <a:r>
              <a:rPr lang="zh-CN" altLang="en-US" b="1" dirty="0">
                <a:latin typeface="楷体" pitchFamily="49" charset="-122"/>
                <a:ea typeface="楷体" pitchFamily="49" charset="-122"/>
              </a:rPr>
              <a:t>，适用于机床等设备的低压润滑系统</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a:lnSpc>
                <a:spcPct val="125000"/>
              </a:lnSpc>
            </a:pPr>
            <a:r>
              <a:rPr lang="en-US" altLang="zh-CN" b="1" dirty="0">
                <a:latin typeface="楷体" pitchFamily="49" charset="-122"/>
                <a:ea typeface="楷体" pitchFamily="49" charset="-122"/>
              </a:rPr>
              <a:t> </a:t>
            </a: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目前我国</a:t>
            </a:r>
            <a:r>
              <a:rPr lang="en-US" altLang="zh-CN" b="1" dirty="0" smtClean="0">
                <a:latin typeface="楷体" pitchFamily="49" charset="-122"/>
                <a:ea typeface="楷体" pitchFamily="49" charset="-122"/>
              </a:rPr>
              <a:t>L-HL</a:t>
            </a:r>
            <a:r>
              <a:rPr lang="zh-CN" altLang="en-US" b="1" dirty="0" smtClean="0">
                <a:latin typeface="楷体" pitchFamily="49" charset="-122"/>
                <a:ea typeface="楷体" pitchFamily="49" charset="-122"/>
              </a:rPr>
              <a:t>油</a:t>
            </a:r>
            <a:r>
              <a:rPr lang="zh-CN" altLang="en-US" b="1" dirty="0">
                <a:latin typeface="楷体" pitchFamily="49" charset="-122"/>
                <a:ea typeface="楷体" pitchFamily="49" charset="-122"/>
              </a:rPr>
              <a:t>品种</a:t>
            </a:r>
            <a:r>
              <a:rPr lang="zh-CN" altLang="en-US" b="1" dirty="0" smtClean="0">
                <a:latin typeface="楷体" pitchFamily="49" charset="-122"/>
                <a:ea typeface="楷体" pitchFamily="49" charset="-122"/>
              </a:rPr>
              <a:t>有</a:t>
            </a:r>
            <a:r>
              <a:rPr lang="en-US" altLang="zh-CN" b="1" dirty="0" smtClean="0">
                <a:latin typeface="楷体" pitchFamily="49" charset="-122"/>
                <a:ea typeface="楷体" pitchFamily="49" charset="-122"/>
              </a:rPr>
              <a:t>15</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22</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32</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46</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68</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100</a:t>
            </a:r>
            <a:r>
              <a:rPr lang="zh-CN" altLang="en-US" b="1" dirty="0" smtClean="0">
                <a:latin typeface="楷体" pitchFamily="49" charset="-122"/>
                <a:ea typeface="楷体" pitchFamily="49" charset="-122"/>
              </a:rPr>
              <a:t>共</a:t>
            </a:r>
            <a:r>
              <a:rPr lang="zh-CN" altLang="en-US" b="1" dirty="0">
                <a:latin typeface="楷体" pitchFamily="49" charset="-122"/>
                <a:ea typeface="楷体" pitchFamily="49" charset="-122"/>
              </a:rPr>
              <a:t>六</a:t>
            </a:r>
            <a:r>
              <a:rPr lang="zh-CN" altLang="en-US" b="1" dirty="0" smtClean="0">
                <a:latin typeface="楷体" pitchFamily="49" charset="-122"/>
                <a:ea typeface="楷体" pitchFamily="49" charset="-122"/>
              </a:rPr>
              <a:t>个粘度</a:t>
            </a:r>
            <a:r>
              <a:rPr lang="zh-CN" altLang="en-US" b="1" dirty="0">
                <a:latin typeface="楷体" pitchFamily="49" charset="-122"/>
                <a:ea typeface="楷体" pitchFamily="49" charset="-122"/>
              </a:rPr>
              <a:t>等级，只设一等品产品。</a:t>
            </a:r>
            <a:endParaRPr lang="zh-CN" altLang="en-US" b="1" dirty="0">
              <a:effectLst/>
              <a:latin typeface="楷体" pitchFamily="49" charset="-122"/>
              <a:ea typeface="楷体" pitchFamily="49" charset="-122"/>
            </a:endParaRPr>
          </a:p>
        </p:txBody>
      </p:sp>
      <p:sp>
        <p:nvSpPr>
          <p:cNvPr id="4" name="矩形 3"/>
          <p:cNvSpPr/>
          <p:nvPr/>
        </p:nvSpPr>
        <p:spPr>
          <a:xfrm>
            <a:off x="1006717" y="5419313"/>
            <a:ext cx="7668852" cy="113877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altLang="zh-CN" b="1" dirty="0">
                <a:latin typeface="楷体" pitchFamily="49" charset="-122"/>
                <a:ea typeface="楷体" pitchFamily="49" charset="-122"/>
              </a:rPr>
              <a:t> </a:t>
            </a:r>
            <a:r>
              <a:rPr lang="en-US" altLang="zh-CN" sz="2000" b="1" dirty="0">
                <a:latin typeface="楷体" pitchFamily="49" charset="-122"/>
                <a:ea typeface="楷体" pitchFamily="49" charset="-122"/>
              </a:rPr>
              <a:t>HL</a:t>
            </a:r>
            <a:r>
              <a:rPr lang="zh-CN" altLang="en-US" sz="2000" b="1" dirty="0">
                <a:latin typeface="楷体" pitchFamily="49" charset="-122"/>
                <a:ea typeface="楷体" pitchFamily="49" charset="-122"/>
              </a:rPr>
              <a:t>液压油具有较好的抗氧化性、防锈性、抗乳化性和抗泡性等性能。使用表明，</a:t>
            </a:r>
            <a:r>
              <a:rPr lang="en-US" altLang="zh-CN" sz="2000" b="1" dirty="0">
                <a:latin typeface="楷体" pitchFamily="49" charset="-122"/>
                <a:ea typeface="楷体" pitchFamily="49" charset="-122"/>
              </a:rPr>
              <a:t>HL</a:t>
            </a:r>
            <a:r>
              <a:rPr lang="zh-CN" altLang="en-US" sz="2000" b="1" dirty="0">
                <a:latin typeface="楷体" pitchFamily="49" charset="-122"/>
                <a:ea typeface="楷体" pitchFamily="49" charset="-122"/>
              </a:rPr>
              <a:t>液压油可以减少机床部件的磨损，降低温升，防止锈蚀，延长油品使用寿命</a:t>
            </a:r>
            <a:r>
              <a:rPr lang="zh-CN" altLang="en-US" b="1" dirty="0">
                <a:latin typeface="楷体" pitchFamily="49" charset="-122"/>
                <a:ea typeface="楷体" pitchFamily="49" charset="-122"/>
              </a:rPr>
              <a:t>。</a:t>
            </a:r>
            <a:endParaRPr lang="zh-CN" altLang="en-US" dirty="0"/>
          </a:p>
        </p:txBody>
      </p:sp>
      <p:sp>
        <p:nvSpPr>
          <p:cNvPr id="5" name="椭圆 4"/>
          <p:cNvSpPr/>
          <p:nvPr/>
        </p:nvSpPr>
        <p:spPr>
          <a:xfrm>
            <a:off x="2849518" y="1268910"/>
            <a:ext cx="3300948" cy="914400"/>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smtClean="0">
                <a:solidFill>
                  <a:prstClr val="black"/>
                </a:solidFill>
                <a:latin typeface="楷体" pitchFamily="49" charset="-122"/>
                <a:ea typeface="楷体" pitchFamily="49" charset="-122"/>
              </a:rPr>
              <a:t>石油基液压油</a:t>
            </a:r>
            <a:endParaRPr lang="en-US" altLang="zh-CN" b="1" dirty="0" smtClean="0">
              <a:solidFill>
                <a:prstClr val="black"/>
              </a:solidFill>
              <a:latin typeface="楷体" pitchFamily="49" charset="-122"/>
              <a:ea typeface="楷体" pitchFamily="49" charset="-122"/>
            </a:endParaRPr>
          </a:p>
          <a:p>
            <a:pPr algn="ctr"/>
            <a:r>
              <a:rPr lang="en-US" altLang="zh-CN" b="1" dirty="0" smtClean="0">
                <a:solidFill>
                  <a:prstClr val="black"/>
                </a:solidFill>
                <a:latin typeface="楷体" pitchFamily="49" charset="-122"/>
                <a:ea typeface="楷体" pitchFamily="49" charset="-122"/>
              </a:rPr>
              <a:t>L-HL</a:t>
            </a:r>
            <a:endParaRPr lang="zh-CN" altLang="en-US" dirty="0"/>
          </a:p>
        </p:txBody>
      </p:sp>
    </p:spTree>
    <p:extLst>
      <p:ext uri="{BB962C8B-B14F-4D97-AF65-F5344CB8AC3E}">
        <p14:creationId xmlns:p14="http://schemas.microsoft.com/office/powerpoint/2010/main" val="6294224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3648" y="2564904"/>
            <a:ext cx="6552728" cy="3785652"/>
          </a:xfrm>
          <a:prstGeom prst="rect">
            <a:avLst/>
          </a:prstGeom>
        </p:spPr>
        <p:txBody>
          <a:bodyPr wrap="square">
            <a:spAutoFit/>
          </a:bodyPr>
          <a:lstStyle/>
          <a:p>
            <a:pPr>
              <a:lnSpc>
                <a:spcPct val="125000"/>
              </a:lnSpc>
            </a:pPr>
            <a:r>
              <a:rPr lang="en-US" altLang="zh-CN" b="1" dirty="0" smtClean="0">
                <a:latin typeface="楷体" pitchFamily="49" charset="-122"/>
                <a:ea typeface="楷体" pitchFamily="49" charset="-122"/>
              </a:rPr>
              <a:t>    L-HM</a:t>
            </a:r>
            <a:r>
              <a:rPr lang="zh-CN" altLang="en-US" b="1" dirty="0" smtClean="0">
                <a:latin typeface="楷体" pitchFamily="49" charset="-122"/>
                <a:ea typeface="楷体" pitchFamily="49" charset="-122"/>
              </a:rPr>
              <a:t>液压油</a:t>
            </a:r>
            <a:r>
              <a:rPr lang="zh-CN" altLang="en-US" b="1" dirty="0">
                <a:latin typeface="楷体" pitchFamily="49" charset="-122"/>
                <a:ea typeface="楷体" pitchFamily="49" charset="-122"/>
              </a:rPr>
              <a:t>是在防锈</a:t>
            </a:r>
            <a:r>
              <a:rPr lang="zh-CN" altLang="en-US" b="1" dirty="0" smtClean="0">
                <a:latin typeface="楷体" pitchFamily="49" charset="-122"/>
                <a:ea typeface="楷体" pitchFamily="49" charset="-122"/>
              </a:rPr>
              <a:t>、抗</a:t>
            </a:r>
            <a:r>
              <a:rPr lang="zh-CN" altLang="en-US" b="1" dirty="0">
                <a:latin typeface="楷体" pitchFamily="49" charset="-122"/>
                <a:ea typeface="楷体" pitchFamily="49" charset="-122"/>
              </a:rPr>
              <a:t>氧液压油基础上</a:t>
            </a:r>
            <a:r>
              <a:rPr lang="zh-CN" altLang="en-US" b="1" dirty="0">
                <a:solidFill>
                  <a:srgbClr val="FF0000"/>
                </a:solidFill>
                <a:latin typeface="楷体" pitchFamily="49" charset="-122"/>
                <a:ea typeface="楷体" pitchFamily="49" charset="-122"/>
              </a:rPr>
              <a:t>改善了抗磨性能发展而成的抗磨液压油</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L-HM</a:t>
            </a:r>
            <a:r>
              <a:rPr lang="zh-CN" altLang="en-US" b="1" dirty="0" smtClean="0">
                <a:latin typeface="楷体" pitchFamily="49" charset="-122"/>
                <a:ea typeface="楷体" pitchFamily="49" charset="-122"/>
              </a:rPr>
              <a:t>液压可</a:t>
            </a:r>
            <a:r>
              <a:rPr lang="zh-CN" altLang="en-US" b="1" dirty="0">
                <a:latin typeface="楷体" pitchFamily="49" charset="-122"/>
                <a:ea typeface="楷体" pitchFamily="49" charset="-122"/>
              </a:rPr>
              <a:t>满足中、高压液压系统油泵等部件的抗磨性要求，</a:t>
            </a:r>
            <a:r>
              <a:rPr lang="zh-CN" altLang="en-US" b="1" dirty="0" smtClean="0">
                <a:latin typeface="楷体" pitchFamily="49" charset="-122"/>
                <a:ea typeface="楷体" pitchFamily="49" charset="-122"/>
              </a:rPr>
              <a:t>适用于使用性能</a:t>
            </a:r>
            <a:r>
              <a:rPr lang="zh-CN" altLang="en-US" b="1" dirty="0">
                <a:latin typeface="楷体" pitchFamily="49" charset="-122"/>
                <a:ea typeface="楷体" pitchFamily="49" charset="-122"/>
              </a:rPr>
              <a:t>要求高的进口大型液压设备</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a:lnSpc>
                <a:spcPct val="125000"/>
              </a:lnSpc>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从</a:t>
            </a:r>
            <a:r>
              <a:rPr lang="zh-CN" altLang="en-US" b="1" dirty="0">
                <a:latin typeface="楷体" pitchFamily="49" charset="-122"/>
                <a:ea typeface="楷体" pitchFamily="49" charset="-122"/>
              </a:rPr>
              <a:t>抗磨剂的组成来看</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L-HM</a:t>
            </a:r>
            <a:r>
              <a:rPr lang="zh-CN" altLang="en-US" b="1" dirty="0" smtClean="0">
                <a:latin typeface="楷体" pitchFamily="49" charset="-122"/>
                <a:ea typeface="楷体" pitchFamily="49" charset="-122"/>
              </a:rPr>
              <a:t>液压油</a:t>
            </a:r>
            <a:r>
              <a:rPr lang="zh-CN" altLang="en-US" b="1" dirty="0">
                <a:latin typeface="楷体" pitchFamily="49" charset="-122"/>
                <a:ea typeface="楷体" pitchFamily="49" charset="-122"/>
              </a:rPr>
              <a:t>分含锌</a:t>
            </a:r>
            <a:r>
              <a:rPr lang="zh-CN" altLang="en-US" b="1" dirty="0" smtClean="0">
                <a:latin typeface="楷体" pitchFamily="49" charset="-122"/>
                <a:ea typeface="楷体" pitchFamily="49" charset="-122"/>
              </a:rPr>
              <a:t>型</a:t>
            </a: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以二烷基</a:t>
            </a:r>
            <a:r>
              <a:rPr lang="zh-CN" altLang="en-US" b="1" dirty="0">
                <a:latin typeface="楷体" pitchFamily="49" charset="-122"/>
                <a:ea typeface="楷体" pitchFamily="49" charset="-122"/>
              </a:rPr>
              <a:t>二硫代磷酸锌为主</a:t>
            </a:r>
            <a:r>
              <a:rPr lang="zh-CN" altLang="en-US" b="1" dirty="0" smtClean="0">
                <a:latin typeface="楷体" pitchFamily="49" charset="-122"/>
                <a:ea typeface="楷体" pitchFamily="49" charset="-122"/>
              </a:rPr>
              <a:t>剂</a:t>
            </a: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和</a:t>
            </a:r>
            <a:r>
              <a:rPr lang="zh-CN" altLang="en-US" b="1" dirty="0">
                <a:latin typeface="楷体" pitchFamily="49" charset="-122"/>
                <a:ea typeface="楷体" pitchFamily="49" charset="-122"/>
              </a:rPr>
              <a:t>无灰</a:t>
            </a:r>
            <a:r>
              <a:rPr lang="zh-CN" altLang="en-US" b="1" dirty="0" smtClean="0">
                <a:latin typeface="楷体" pitchFamily="49" charset="-122"/>
                <a:ea typeface="楷体" pitchFamily="49" charset="-122"/>
              </a:rPr>
              <a:t>型</a:t>
            </a: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以</a:t>
            </a:r>
            <a:r>
              <a:rPr lang="zh-CN" altLang="en-US" b="1" dirty="0">
                <a:latin typeface="楷体" pitchFamily="49" charset="-122"/>
                <a:ea typeface="楷体" pitchFamily="49" charset="-122"/>
              </a:rPr>
              <a:t>硫</a:t>
            </a:r>
            <a:r>
              <a:rPr lang="zh-CN" altLang="en-US" b="1" dirty="0" smtClean="0">
                <a:latin typeface="楷体" pitchFamily="49" charset="-122"/>
                <a:ea typeface="楷体" pitchFamily="49" charset="-122"/>
              </a:rPr>
              <a:t>、磷酸</a:t>
            </a:r>
            <a:r>
              <a:rPr lang="zh-CN" altLang="en-US" b="1" dirty="0">
                <a:latin typeface="楷体" pitchFamily="49" charset="-122"/>
                <a:ea typeface="楷体" pitchFamily="49" charset="-122"/>
              </a:rPr>
              <a:t>酯类等化合物为主</a:t>
            </a:r>
            <a:r>
              <a:rPr lang="zh-CN" altLang="en-US" b="1" dirty="0" smtClean="0">
                <a:latin typeface="楷体" pitchFamily="49" charset="-122"/>
                <a:ea typeface="楷体" pitchFamily="49" charset="-122"/>
              </a:rPr>
              <a:t>剂</a:t>
            </a: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两</a:t>
            </a:r>
            <a:r>
              <a:rPr lang="zh-CN" altLang="en-US" b="1" dirty="0">
                <a:latin typeface="楷体" pitchFamily="49" charset="-122"/>
                <a:ea typeface="楷体" pitchFamily="49" charset="-122"/>
              </a:rPr>
              <a:t>大类</a:t>
            </a:r>
            <a:r>
              <a:rPr lang="zh-CN" altLang="en-US" b="1" dirty="0" smtClean="0">
                <a:latin typeface="楷体" pitchFamily="49" charset="-122"/>
                <a:ea typeface="楷体" pitchFamily="49" charset="-122"/>
              </a:rPr>
              <a:t>。</a:t>
            </a:r>
            <a:endParaRPr lang="zh-CN" altLang="en-US" b="1" dirty="0">
              <a:latin typeface="楷体" pitchFamily="49" charset="-122"/>
              <a:ea typeface="楷体" pitchFamily="49" charset="-122"/>
            </a:endParaRPr>
          </a:p>
        </p:txBody>
      </p:sp>
      <p:sp>
        <p:nvSpPr>
          <p:cNvPr id="4" name="椭圆 3"/>
          <p:cNvSpPr/>
          <p:nvPr/>
        </p:nvSpPr>
        <p:spPr>
          <a:xfrm>
            <a:off x="2849518" y="1268910"/>
            <a:ext cx="3300948" cy="914400"/>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smtClean="0">
                <a:solidFill>
                  <a:prstClr val="black"/>
                </a:solidFill>
                <a:latin typeface="楷体" pitchFamily="49" charset="-122"/>
                <a:ea typeface="楷体" pitchFamily="49" charset="-122"/>
              </a:rPr>
              <a:t>石油基液压油</a:t>
            </a:r>
            <a:endParaRPr lang="en-US" altLang="zh-CN" b="1" dirty="0" smtClean="0">
              <a:solidFill>
                <a:prstClr val="black"/>
              </a:solidFill>
              <a:latin typeface="楷体" pitchFamily="49" charset="-122"/>
              <a:ea typeface="楷体" pitchFamily="49" charset="-122"/>
            </a:endParaRPr>
          </a:p>
          <a:p>
            <a:pPr algn="ctr"/>
            <a:r>
              <a:rPr lang="en-US" altLang="zh-CN" b="1" dirty="0" smtClean="0">
                <a:solidFill>
                  <a:prstClr val="black"/>
                </a:solidFill>
                <a:latin typeface="楷体" pitchFamily="49" charset="-122"/>
                <a:ea typeface="楷体" pitchFamily="49" charset="-122"/>
              </a:rPr>
              <a:t>L-HM</a:t>
            </a:r>
            <a:endParaRPr lang="zh-CN" altLang="en-US" dirty="0"/>
          </a:p>
        </p:txBody>
      </p:sp>
    </p:spTree>
    <p:extLst>
      <p:ext uri="{BB962C8B-B14F-4D97-AF65-F5344CB8AC3E}">
        <p14:creationId xmlns:p14="http://schemas.microsoft.com/office/powerpoint/2010/main" val="39937044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2627784" y="2852936"/>
            <a:ext cx="4572000" cy="1754326"/>
          </a:xfrm>
          <a:prstGeom prst="rect">
            <a:avLst/>
          </a:prstGeom>
        </p:spPr>
        <p:txBody>
          <a:bodyPr>
            <a:spAutoFit/>
          </a:bodyPr>
          <a:lstStyle/>
          <a:p>
            <a:pPr eaLnBrk="1" hangingPunct="1">
              <a:lnSpc>
                <a:spcPct val="150000"/>
              </a:lnSpc>
              <a:buFont typeface="Wingdings" pitchFamily="2" charset="2"/>
              <a:buNone/>
            </a:pPr>
            <a:r>
              <a:rPr lang="en-US" altLang="zh-CN" b="1" dirty="0">
                <a:latin typeface="楷体" pitchFamily="49" charset="-122"/>
                <a:ea typeface="楷体" pitchFamily="49" charset="-122"/>
              </a:rPr>
              <a:t>1</a:t>
            </a:r>
            <a:r>
              <a:rPr lang="zh-CN" altLang="en-US" b="1" dirty="0">
                <a:latin typeface="楷体" pitchFamily="49" charset="-122"/>
                <a:ea typeface="楷体" pitchFamily="49" charset="-122"/>
              </a:rPr>
              <a:t>）</a:t>
            </a:r>
            <a:r>
              <a:rPr lang="zh-CN" altLang="en-US" b="1" dirty="0" smtClean="0">
                <a:latin typeface="楷体" pitchFamily="49" charset="-122"/>
                <a:ea typeface="楷体" pitchFamily="49" charset="-122"/>
              </a:rPr>
              <a:t>密度</a:t>
            </a:r>
            <a:endParaRPr lang="en-US" altLang="zh-CN" b="1" dirty="0">
              <a:latin typeface="楷体" pitchFamily="49" charset="-122"/>
              <a:ea typeface="楷体" pitchFamily="49" charset="-122"/>
            </a:endParaRPr>
          </a:p>
          <a:p>
            <a:pPr eaLnBrk="1" hangingPunct="1">
              <a:lnSpc>
                <a:spcPct val="150000"/>
              </a:lnSpc>
              <a:buFont typeface="Wingdings" pitchFamily="2" charset="2"/>
              <a:buNone/>
            </a:pPr>
            <a:r>
              <a:rPr lang="en-US" altLang="zh-CN" b="1" dirty="0" smtClean="0">
                <a:latin typeface="楷体" pitchFamily="49" charset="-122"/>
                <a:ea typeface="楷体" pitchFamily="49" charset="-122"/>
              </a:rPr>
              <a:t>2</a:t>
            </a:r>
            <a:r>
              <a:rPr lang="zh-CN" altLang="en-US" b="1" dirty="0" smtClean="0">
                <a:latin typeface="楷体" pitchFamily="49" charset="-122"/>
                <a:ea typeface="楷体" pitchFamily="49" charset="-122"/>
              </a:rPr>
              <a:t>）可压缩性</a:t>
            </a:r>
            <a:endParaRPr lang="en-US" altLang="zh-CN" b="1" dirty="0">
              <a:latin typeface="楷体" pitchFamily="49" charset="-122"/>
              <a:ea typeface="楷体" pitchFamily="49" charset="-122"/>
            </a:endParaRPr>
          </a:p>
          <a:p>
            <a:pPr eaLnBrk="1" hangingPunct="1">
              <a:lnSpc>
                <a:spcPct val="150000"/>
              </a:lnSpc>
              <a:buFont typeface="Wingdings" pitchFamily="2" charset="2"/>
              <a:buNone/>
            </a:pPr>
            <a:r>
              <a:rPr lang="en-US" altLang="zh-CN" b="1" dirty="0" smtClean="0">
                <a:latin typeface="楷体" pitchFamily="49" charset="-122"/>
                <a:ea typeface="楷体" pitchFamily="49" charset="-122"/>
              </a:rPr>
              <a:t>3</a:t>
            </a:r>
            <a:r>
              <a:rPr lang="zh-CN" altLang="en-US" b="1" dirty="0" smtClean="0">
                <a:latin typeface="楷体" pitchFamily="49" charset="-122"/>
                <a:ea typeface="楷体" pitchFamily="49" charset="-122"/>
              </a:rPr>
              <a:t>）粘性</a:t>
            </a:r>
            <a:endParaRPr lang="en-US" altLang="zh-CN" b="1" dirty="0">
              <a:latin typeface="楷体" pitchFamily="49" charset="-122"/>
              <a:ea typeface="楷体" pitchFamily="49" charset="-122"/>
            </a:endParaRPr>
          </a:p>
        </p:txBody>
      </p:sp>
      <p:sp>
        <p:nvSpPr>
          <p:cNvPr id="3" name="矩形 2"/>
          <p:cNvSpPr/>
          <p:nvPr/>
        </p:nvSpPr>
        <p:spPr>
          <a:xfrm>
            <a:off x="1691680" y="1844824"/>
            <a:ext cx="3611886" cy="738664"/>
          </a:xfrm>
          <a:prstGeom prst="rect">
            <a:avLst/>
          </a:prstGeom>
        </p:spPr>
        <p:txBody>
          <a:bodyPr wrap="none">
            <a:spAutoFit/>
          </a:bodyPr>
          <a:lstStyle/>
          <a:p>
            <a:pPr eaLnBrk="1" hangingPunct="1">
              <a:lnSpc>
                <a:spcPct val="150000"/>
              </a:lnSpc>
              <a:spcAft>
                <a:spcPct val="50000"/>
              </a:spcAft>
              <a:buFont typeface="Wingdings" pitchFamily="2" charset="2"/>
              <a:buNone/>
            </a:pPr>
            <a:r>
              <a:rPr lang="en-US" altLang="zh-CN" sz="2800" b="1" dirty="0">
                <a:latin typeface="楷体" pitchFamily="49" charset="-122"/>
                <a:ea typeface="楷体" pitchFamily="49" charset="-122"/>
              </a:rPr>
              <a:t>3</a:t>
            </a:r>
            <a:r>
              <a:rPr lang="zh-CN" altLang="en-US" sz="2800" b="1" dirty="0">
                <a:latin typeface="楷体" pitchFamily="49" charset="-122"/>
                <a:ea typeface="楷体" pitchFamily="49" charset="-122"/>
              </a:rPr>
              <a:t>、液压油的物理性质</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idx="1"/>
          </p:nvPr>
        </p:nvSpPr>
        <p:spPr>
          <a:xfrm>
            <a:off x="1115616" y="1700808"/>
            <a:ext cx="7308850" cy="3455987"/>
          </a:xfrm>
        </p:spPr>
        <p:txBody>
          <a:bodyPr/>
          <a:lstStyle/>
          <a:p>
            <a:pPr eaLnBrk="1" hangingPunct="1">
              <a:lnSpc>
                <a:spcPct val="150000"/>
              </a:lnSpc>
              <a:spcAft>
                <a:spcPct val="50000"/>
              </a:spcAft>
              <a:buFont typeface="Wingdings" pitchFamily="2" charset="2"/>
              <a:buNone/>
            </a:pPr>
            <a:r>
              <a:rPr lang="en-US" altLang="zh-CN" sz="2800" b="1" dirty="0" smtClean="0">
                <a:solidFill>
                  <a:srgbClr val="FF0000"/>
                </a:solidFill>
                <a:ea typeface="方正姚体" pitchFamily="2" charset="-122"/>
              </a:rPr>
              <a:t> </a:t>
            </a:r>
            <a:r>
              <a:rPr lang="en-US" altLang="zh-CN" sz="2800" b="1" dirty="0" smtClean="0">
                <a:latin typeface="楷体" pitchFamily="49" charset="-122"/>
                <a:ea typeface="楷体" pitchFamily="49" charset="-122"/>
              </a:rPr>
              <a:t>1</a:t>
            </a:r>
            <a:r>
              <a:rPr lang="zh-CN" altLang="en-US" sz="2800" b="1" dirty="0" smtClean="0">
                <a:latin typeface="楷体" pitchFamily="49" charset="-122"/>
                <a:ea typeface="楷体" pitchFamily="49" charset="-122"/>
              </a:rPr>
              <a:t>）液压油的密度</a:t>
            </a:r>
          </a:p>
          <a:p>
            <a:pPr marL="0" lvl="2" indent="0" eaLnBrk="1" hangingPunct="1">
              <a:lnSpc>
                <a:spcPct val="150000"/>
              </a:lnSpc>
              <a:spcAft>
                <a:spcPct val="50000"/>
              </a:spcAft>
              <a:buClr>
                <a:srgbClr val="800000"/>
              </a:buClr>
              <a:buFont typeface="Wingdings" pitchFamily="2" charset="2"/>
              <a:buNone/>
            </a:pPr>
            <a:r>
              <a:rPr lang="zh-CN" altLang="en-US" sz="2400" dirty="0" smtClean="0">
                <a:latin typeface="楷体" pitchFamily="49" charset="-122"/>
                <a:ea typeface="楷体" pitchFamily="49" charset="-122"/>
              </a:rPr>
              <a:t>    </a:t>
            </a:r>
            <a:r>
              <a:rPr lang="zh-CN" altLang="en-US" sz="2400" b="1" dirty="0" smtClean="0">
                <a:latin typeface="楷体" pitchFamily="49" charset="-122"/>
                <a:ea typeface="楷体" pitchFamily="49" charset="-122"/>
              </a:rPr>
              <a:t>单位体积流体的质量称为密度</a:t>
            </a:r>
            <a:r>
              <a:rPr lang="zh-CN" altLang="en-US" sz="2400" dirty="0" smtClean="0">
                <a:latin typeface="楷体" pitchFamily="49" charset="-122"/>
                <a:ea typeface="楷体" pitchFamily="49" charset="-122"/>
              </a:rPr>
              <a:t>。</a:t>
            </a:r>
          </a:p>
          <a:p>
            <a:pPr marL="0" lvl="2" indent="0" eaLnBrk="1" hangingPunct="1">
              <a:lnSpc>
                <a:spcPct val="150000"/>
              </a:lnSpc>
              <a:spcAft>
                <a:spcPct val="50000"/>
              </a:spcAft>
              <a:buClr>
                <a:srgbClr val="800000"/>
              </a:buClr>
              <a:buFont typeface="Wingdings" pitchFamily="2" charset="2"/>
              <a:buNone/>
            </a:pPr>
            <a:r>
              <a:rPr lang="en-US" altLang="zh-CN" sz="3200" b="1" i="1" dirty="0" smtClean="0">
                <a:solidFill>
                  <a:srgbClr val="CC3300"/>
                </a:solidFill>
                <a:latin typeface="Times New Roman" pitchFamily="18" charset="0"/>
              </a:rPr>
              <a:t>                        ρ</a:t>
            </a:r>
            <a:r>
              <a:rPr lang="en-US" altLang="zh-CN" sz="3200" b="1" i="1" dirty="0" smtClean="0">
                <a:solidFill>
                  <a:srgbClr val="CC3300"/>
                </a:solidFill>
                <a:latin typeface="Times New Roman" pitchFamily="18" charset="0"/>
                <a:cs typeface="Times New Roman" pitchFamily="18" charset="0"/>
              </a:rPr>
              <a:t>= m/V</a:t>
            </a:r>
            <a:r>
              <a:rPr lang="en-US" altLang="zh-CN" sz="3200" b="1" i="1" dirty="0" smtClean="0">
                <a:solidFill>
                  <a:srgbClr val="CC3300"/>
                </a:solidFill>
                <a:latin typeface="Times New Roman" pitchFamily="18" charset="0"/>
              </a:rPr>
              <a:t>  </a:t>
            </a:r>
            <a:r>
              <a:rPr lang="en-US" altLang="zh-CN" sz="2400" b="1" i="1" dirty="0" smtClean="0">
                <a:solidFill>
                  <a:srgbClr val="CC3300"/>
                </a:solidFill>
                <a:latin typeface="Times New Roman" pitchFamily="18" charset="0"/>
              </a:rPr>
              <a:t>           ㎏/m</a:t>
            </a:r>
            <a:r>
              <a:rPr lang="en-US" altLang="zh-CN" sz="2400" b="1" i="1" baseline="30000" dirty="0" smtClean="0">
                <a:solidFill>
                  <a:srgbClr val="CC3300"/>
                </a:solidFill>
                <a:latin typeface="Times New Roman" pitchFamily="18" charset="0"/>
              </a:rPr>
              <a:t>3</a:t>
            </a:r>
            <a:endParaRPr lang="en-US" altLang="zh-CN" sz="2400" b="1" dirty="0" smtClean="0">
              <a:ea typeface="楷体_GB2312"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95736" y="964623"/>
            <a:ext cx="5000087" cy="523220"/>
          </a:xfrm>
          <a:prstGeom prst="rect">
            <a:avLst/>
          </a:prstGeom>
        </p:spPr>
        <p:txBody>
          <a:bodyPr wrap="none">
            <a:spAutoFit/>
          </a:bodyPr>
          <a:lstStyle/>
          <a:p>
            <a:pPr>
              <a:spcBef>
                <a:spcPct val="50000"/>
              </a:spcBef>
            </a:pPr>
            <a:r>
              <a:rPr lang="zh-CN" altLang="en-US" sz="2800" b="1" dirty="0">
                <a:latin typeface="楷体" pitchFamily="49" charset="-122"/>
                <a:ea typeface="楷体" pitchFamily="49" charset="-122"/>
              </a:rPr>
              <a:t>常用工作介质的密度  </a:t>
            </a:r>
            <a:r>
              <a:rPr lang="en-US" altLang="zh-CN" sz="2800" b="1" dirty="0" smtClean="0">
                <a:latin typeface="楷体" pitchFamily="49" charset="-122"/>
                <a:ea typeface="楷体" pitchFamily="49" charset="-122"/>
              </a:rPr>
              <a:t>(kg/m</a:t>
            </a:r>
            <a:r>
              <a:rPr lang="en-US" altLang="zh-CN" sz="2800" b="1" baseline="30000" dirty="0" smtClean="0">
                <a:latin typeface="楷体" pitchFamily="49" charset="-122"/>
                <a:ea typeface="楷体" pitchFamily="49" charset="-122"/>
              </a:rPr>
              <a:t>3</a:t>
            </a:r>
            <a:r>
              <a:rPr lang="en-US" altLang="zh-CN" sz="2800" b="1" dirty="0">
                <a:latin typeface="楷体_GB2312" pitchFamily="49" charset="-122"/>
                <a:ea typeface="楷体_GB2312" pitchFamily="49" charset="-122"/>
              </a:rPr>
              <a:t>)</a:t>
            </a:r>
            <a:endParaRPr lang="zh-CN" altLang="en-US" sz="2800" b="1" dirty="0">
              <a:latin typeface="楷体_GB2312" pitchFamily="49" charset="-122"/>
              <a:ea typeface="楷体_GB2312"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799460724"/>
              </p:ext>
            </p:extLst>
          </p:nvPr>
        </p:nvGraphicFramePr>
        <p:xfrm>
          <a:off x="755650" y="1844675"/>
          <a:ext cx="7777163" cy="2174477"/>
        </p:xfrm>
        <a:graphic>
          <a:graphicData uri="http://schemas.openxmlformats.org/drawingml/2006/table">
            <a:tbl>
              <a:tblPr firstRow="1" bandRow="1">
                <a:tableStyleId>{5C22544A-7EE6-4342-B048-85BDC9FD1C3A}</a:tableStyleId>
              </a:tblPr>
              <a:tblGrid>
                <a:gridCol w="2088158"/>
                <a:gridCol w="1512380"/>
                <a:gridCol w="2664084"/>
                <a:gridCol w="1512541"/>
              </a:tblGrid>
              <a:tr h="64794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种类</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1" u="none" strike="noStrike" cap="none" normalizeH="0" baseline="0" dirty="0" smtClean="0">
                          <a:ln>
                            <a:noFill/>
                          </a:ln>
                          <a:solidFill>
                            <a:schemeClr val="tx1"/>
                          </a:solidFill>
                          <a:effectLst/>
                          <a:latin typeface="楷体" pitchFamily="49" charset="-122"/>
                          <a:ea typeface="楷体" pitchFamily="49" charset="-122"/>
                        </a:rPr>
                        <a:t>  </a:t>
                      </a:r>
                      <a:r>
                        <a:rPr lang="en-US" altLang="zh-CN" sz="2400" b="1" dirty="0" smtClean="0">
                          <a:effectLst/>
                          <a:latin typeface="楷体" pitchFamily="49" charset="-122"/>
                          <a:ea typeface="楷体" pitchFamily="49" charset="-122"/>
                        </a:rPr>
                        <a:t>ρ</a:t>
                      </a:r>
                      <a:r>
                        <a:rPr lang="en-US" altLang="zh-CN" sz="2400" b="1" baseline="-25000" dirty="0" smtClean="0">
                          <a:effectLst/>
                          <a:latin typeface="楷体" pitchFamily="49" charset="-122"/>
                          <a:ea typeface="楷体" pitchFamily="49" charset="-122"/>
                        </a:rPr>
                        <a:t>20</a:t>
                      </a:r>
                      <a:endParaRPr kumimoji="0" lang="en-US" altLang="zh-CN" sz="2400" b="1" i="1" u="none" strike="noStrike" cap="none" normalizeH="0" baseline="0" dirty="0" smtClean="0">
                        <a:ln>
                          <a:noFill/>
                        </a:ln>
                        <a:solidFill>
                          <a:schemeClr val="tx1"/>
                        </a:solidFill>
                        <a:effectLst/>
                        <a:latin typeface="楷体" pitchFamily="49" charset="-122"/>
                        <a:ea typeface="楷体" pitchFamily="49" charset="-122"/>
                      </a:endParaRP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种类</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US" altLang="zh-CN" sz="2400" b="1" dirty="0" smtClean="0">
                          <a:effectLst/>
                          <a:latin typeface="楷体" pitchFamily="49" charset="-122"/>
                          <a:ea typeface="楷体" pitchFamily="49" charset="-122"/>
                        </a:rPr>
                        <a:t>ρ</a:t>
                      </a:r>
                      <a:r>
                        <a:rPr lang="en-US" altLang="zh-CN" sz="2400" b="1" baseline="-25000" dirty="0" smtClean="0">
                          <a:effectLst/>
                          <a:latin typeface="楷体" pitchFamily="49" charset="-122"/>
                          <a:ea typeface="楷体" pitchFamily="49" charset="-122"/>
                        </a:rPr>
                        <a:t>20</a:t>
                      </a:r>
                      <a:endParaRPr kumimoji="0" lang="en-US" altLang="zh-CN" sz="2400" b="1" i="0" u="none" strike="noStrike" cap="none" normalizeH="0" baseline="0" dirty="0" smtClean="0">
                        <a:ln>
                          <a:noFill/>
                        </a:ln>
                        <a:solidFill>
                          <a:schemeClr val="tx1"/>
                        </a:solidFill>
                        <a:effectLst/>
                        <a:latin typeface="楷体" pitchFamily="49" charset="-122"/>
                        <a:ea typeface="楷体" pitchFamily="49" charset="-122"/>
                      </a:endParaRPr>
                    </a:p>
                  </a:txBody>
                  <a:tcPr marL="91444" marR="91444" marT="45712" marB="45712" horzOverflow="overflow"/>
                </a:tc>
              </a:tr>
              <a:tr h="50433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石油基液压油</a:t>
                      </a:r>
                    </a:p>
                  </a:txBody>
                  <a:tcPr marL="91444" marR="91444" marT="45712" marB="45712" horzOverflow="overflow"/>
                </a:tc>
                <a:tc>
                  <a:txBody>
                    <a:bodyPr/>
                    <a:lstStyle/>
                    <a:p>
                      <a:pPr marL="0" marR="0" lvl="0" indent="0" algn="ctr" defTabSz="914400" rtl="0" eaLnBrk="1" fontAlgn="base" latinLnBrk="0" hangingPunct="1">
                        <a:lnSpc>
                          <a:spcPct val="100000"/>
                        </a:lnSpc>
                        <a:spcBef>
                          <a:spcPts val="0"/>
                        </a:spcBef>
                        <a:spcAft>
                          <a:spcPts val="0"/>
                        </a:spcAft>
                        <a:buClr>
                          <a:schemeClr val="hlink"/>
                        </a:buClr>
                        <a:buSzPct val="70000"/>
                        <a:buFont typeface="Wingdings" pitchFamily="2" charset="2"/>
                        <a:buNone/>
                        <a:tabLst/>
                      </a:pPr>
                      <a:r>
                        <a:rPr kumimoji="0" lang="en-US" altLang="zh-CN" sz="2400" b="1" i="0" u="none" strike="noStrike" cap="none" normalizeH="0" baseline="0" dirty="0" smtClean="0">
                          <a:ln>
                            <a:noFill/>
                          </a:ln>
                          <a:solidFill>
                            <a:schemeClr val="tx1"/>
                          </a:solidFill>
                          <a:effectLst/>
                          <a:latin typeface="楷体" pitchFamily="49" charset="-122"/>
                          <a:ea typeface="楷体" pitchFamily="49" charset="-122"/>
                        </a:rPr>
                        <a:t>850</a:t>
                      </a: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2400" b="1" i="0" u="none" strike="noStrike" cap="none" normalizeH="0" baseline="0" dirty="0" smtClean="0">
                          <a:ln>
                            <a:noFill/>
                          </a:ln>
                          <a:solidFill>
                            <a:schemeClr val="tx1"/>
                          </a:solidFill>
                          <a:effectLst/>
                          <a:latin typeface="楷体" pitchFamily="49" charset="-122"/>
                          <a:ea typeface="楷体" pitchFamily="49" charset="-122"/>
                        </a:rPr>
                        <a:t>900</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增粘高水基液</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1" i="0" u="none" strike="noStrike" cap="none" normalizeH="0" baseline="0" dirty="0" smtClean="0">
                          <a:ln>
                            <a:noFill/>
                          </a:ln>
                          <a:solidFill>
                            <a:schemeClr val="tx1"/>
                          </a:solidFill>
                          <a:effectLst/>
                          <a:latin typeface="楷体" pitchFamily="49" charset="-122"/>
                          <a:ea typeface="楷体" pitchFamily="49" charset="-122"/>
                        </a:rPr>
                        <a:t>1003</a:t>
                      </a:r>
                    </a:p>
                  </a:txBody>
                  <a:tcPr marL="91444" marR="91444" marT="45712" marB="45712" horzOverflow="overflow"/>
                </a:tc>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水包油乳化液</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dirty="0" smtClean="0">
                          <a:ln>
                            <a:noFill/>
                          </a:ln>
                          <a:solidFill>
                            <a:schemeClr val="tx1"/>
                          </a:solidFill>
                          <a:effectLst/>
                          <a:latin typeface="楷体" pitchFamily="49" charset="-122"/>
                          <a:ea typeface="楷体" pitchFamily="49" charset="-122"/>
                        </a:rPr>
                        <a:t> </a:t>
                      </a:r>
                      <a:r>
                        <a:rPr kumimoji="0" lang="en-US" altLang="zh-CN" sz="2400" b="1" i="0" u="none" strike="noStrike" cap="none" normalizeH="0" baseline="0" dirty="0" smtClean="0">
                          <a:ln>
                            <a:noFill/>
                          </a:ln>
                          <a:solidFill>
                            <a:schemeClr val="tx1"/>
                          </a:solidFill>
                          <a:effectLst/>
                          <a:latin typeface="楷体" pitchFamily="49" charset="-122"/>
                          <a:ea typeface="楷体" pitchFamily="49" charset="-122"/>
                        </a:rPr>
                        <a:t>998</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水</a:t>
                      </a:r>
                      <a:r>
                        <a:rPr kumimoji="0" lang="en-US" altLang="zh-CN" sz="2400" b="1" i="0" u="none" strike="noStrike" cap="none" normalizeH="0" baseline="0" dirty="0" smtClean="0">
                          <a:ln>
                            <a:noFill/>
                          </a:ln>
                          <a:solidFill>
                            <a:schemeClr val="tx1"/>
                          </a:solidFill>
                          <a:effectLst/>
                          <a:latin typeface="楷体" pitchFamily="49" charset="-122"/>
                          <a:ea typeface="楷体" pitchFamily="49" charset="-122"/>
                        </a:rPr>
                        <a:t>—</a:t>
                      </a: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乙二醇液</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1" i="0" u="none" strike="noStrike" cap="none" normalizeH="0" baseline="0" dirty="0" smtClean="0">
                          <a:ln>
                            <a:noFill/>
                          </a:ln>
                          <a:solidFill>
                            <a:schemeClr val="tx1"/>
                          </a:solidFill>
                          <a:effectLst/>
                          <a:latin typeface="楷体" pitchFamily="49" charset="-122"/>
                          <a:ea typeface="楷体" pitchFamily="49" charset="-122"/>
                        </a:rPr>
                        <a:t>1060</a:t>
                      </a:r>
                    </a:p>
                  </a:txBody>
                  <a:tcPr marL="91444" marR="91444" marT="45712" marB="45712" horzOverflow="overflow"/>
                </a:tc>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油包水乳化液</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1" i="0" u="none" strike="noStrike" cap="none" normalizeH="0" baseline="0" dirty="0" smtClean="0">
                          <a:ln>
                            <a:noFill/>
                          </a:ln>
                          <a:solidFill>
                            <a:schemeClr val="tx1"/>
                          </a:solidFill>
                          <a:effectLst/>
                          <a:latin typeface="楷体" pitchFamily="49" charset="-122"/>
                          <a:ea typeface="楷体" pitchFamily="49" charset="-122"/>
                        </a:rPr>
                        <a:t>932</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400" b="1" i="0" u="none" strike="noStrike" cap="none" normalizeH="0" baseline="0" dirty="0" smtClean="0">
                          <a:ln>
                            <a:noFill/>
                          </a:ln>
                          <a:solidFill>
                            <a:schemeClr val="tx1"/>
                          </a:solidFill>
                          <a:effectLst/>
                          <a:latin typeface="楷体" pitchFamily="49" charset="-122"/>
                          <a:ea typeface="楷体" pitchFamily="49" charset="-122"/>
                        </a:rPr>
                        <a:t>磷酸酯液</a:t>
                      </a:r>
                    </a:p>
                  </a:txBody>
                  <a:tcPr marL="91444" marR="91444" marT="45712" marB="45712"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400" b="1" i="0" u="none" strike="noStrike" cap="none" normalizeH="0" baseline="0" dirty="0" smtClean="0">
                          <a:ln>
                            <a:noFill/>
                          </a:ln>
                          <a:solidFill>
                            <a:schemeClr val="tx1"/>
                          </a:solidFill>
                          <a:effectLst/>
                          <a:latin typeface="楷体" pitchFamily="49" charset="-122"/>
                          <a:ea typeface="楷体" pitchFamily="49" charset="-122"/>
                        </a:rPr>
                        <a:t>1150</a:t>
                      </a:r>
                    </a:p>
                  </a:txBody>
                  <a:tcPr marL="91444" marR="91444" marT="45712" marB="45712" horzOverflow="overflow"/>
                </a:tc>
              </a:tr>
            </a:tbl>
          </a:graphicData>
        </a:graphic>
      </p:graphicFrame>
      <p:sp>
        <p:nvSpPr>
          <p:cNvPr id="4" name="矩形 3"/>
          <p:cNvSpPr/>
          <p:nvPr/>
        </p:nvSpPr>
        <p:spPr>
          <a:xfrm>
            <a:off x="1047882" y="4019152"/>
            <a:ext cx="6120407" cy="400110"/>
          </a:xfrm>
          <a:prstGeom prst="rect">
            <a:avLst/>
          </a:prstGeom>
        </p:spPr>
        <p:txBody>
          <a:bodyPr wrap="square">
            <a:spAutoFit/>
          </a:bodyPr>
          <a:lstStyle/>
          <a:p>
            <a:pPr>
              <a:defRPr/>
            </a:pPr>
            <a:r>
              <a:rPr lang="en-US" altLang="zh-CN" sz="2000" b="1" dirty="0" smtClean="0">
                <a:latin typeface="楷体" pitchFamily="49" charset="-122"/>
                <a:ea typeface="楷体" pitchFamily="49" charset="-122"/>
              </a:rPr>
              <a:t>*</a:t>
            </a:r>
            <a:r>
              <a:rPr lang="zh-CN" altLang="en-US" sz="2000" b="1" dirty="0" smtClean="0">
                <a:latin typeface="楷体" pitchFamily="49" charset="-122"/>
                <a:ea typeface="楷体" pitchFamily="49" charset="-122"/>
              </a:rPr>
              <a:t>该</a:t>
            </a:r>
            <a:r>
              <a:rPr lang="zh-CN" altLang="en-US" sz="2000" b="1" dirty="0">
                <a:latin typeface="楷体" pitchFamily="49" charset="-122"/>
                <a:ea typeface="楷体" pitchFamily="49" charset="-122"/>
              </a:rPr>
              <a:t>密度是在</a:t>
            </a:r>
            <a:r>
              <a:rPr lang="en-US" altLang="zh-CN" sz="2000" b="1" dirty="0">
                <a:latin typeface="楷体" pitchFamily="49" charset="-122"/>
                <a:ea typeface="楷体" pitchFamily="49" charset="-122"/>
              </a:rPr>
              <a:t>20</a:t>
            </a:r>
            <a:r>
              <a:rPr lang="zh-CN" altLang="en-US" sz="2000" b="1" dirty="0">
                <a:latin typeface="楷体" pitchFamily="49" charset="-122"/>
                <a:ea typeface="楷体" pitchFamily="49" charset="-122"/>
              </a:rPr>
              <a:t>℃时测定的。</a:t>
            </a:r>
            <a:r>
              <a:rPr kumimoji="0" lang="en-US" altLang="zh-CN" sz="2000" i="1" dirty="0">
                <a:latin typeface="楷体" pitchFamily="49" charset="-122"/>
                <a:ea typeface="楷体" pitchFamily="49" charset="-122"/>
              </a:rPr>
              <a:t> </a:t>
            </a:r>
            <a:r>
              <a:rPr lang="zh-CN" altLang="en-US" sz="2000" b="1" dirty="0">
                <a:latin typeface="楷体" pitchFamily="49" charset="-122"/>
                <a:ea typeface="楷体" pitchFamily="49" charset="-122"/>
              </a:rPr>
              <a:t>用</a:t>
            </a:r>
            <a:r>
              <a:rPr lang="en-US" altLang="zh-CN" sz="2000" b="1" dirty="0">
                <a:latin typeface="楷体" pitchFamily="49" charset="-122"/>
                <a:ea typeface="楷体" pitchFamily="49" charset="-122"/>
              </a:rPr>
              <a:t>ρ</a:t>
            </a:r>
            <a:r>
              <a:rPr lang="en-US" altLang="zh-CN" sz="2000" b="1" baseline="-25000" dirty="0">
                <a:latin typeface="楷体" pitchFamily="49" charset="-122"/>
                <a:ea typeface="楷体" pitchFamily="49" charset="-122"/>
              </a:rPr>
              <a:t>20</a:t>
            </a:r>
            <a:r>
              <a:rPr lang="zh-CN" altLang="en-US" sz="2000" b="1" dirty="0">
                <a:latin typeface="楷体" pitchFamily="49" charset="-122"/>
                <a:ea typeface="楷体" pitchFamily="49" charset="-122"/>
              </a:rPr>
              <a:t>来表示</a:t>
            </a:r>
            <a:r>
              <a:rPr lang="zh-CN" altLang="en-US" sz="1400" b="1" dirty="0">
                <a:latin typeface="楷体" pitchFamily="49" charset="-122"/>
                <a:ea typeface="楷体" pitchFamily="49" charset="-122"/>
              </a:rPr>
              <a:t>。</a:t>
            </a:r>
          </a:p>
        </p:txBody>
      </p:sp>
      <p:sp>
        <p:nvSpPr>
          <p:cNvPr id="5" name="矩形 4"/>
          <p:cNvSpPr/>
          <p:nvPr/>
        </p:nvSpPr>
        <p:spPr>
          <a:xfrm>
            <a:off x="1079835" y="5214877"/>
            <a:ext cx="7128792" cy="1400383"/>
          </a:xfrm>
          <a:prstGeom prst="rect">
            <a:avLst/>
          </a:prstGeom>
          <a:solidFill>
            <a:schemeClr val="bg2"/>
          </a:solidFill>
          <a:ln w="38100"/>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5000"/>
              </a:lnSpc>
            </a:pPr>
            <a:r>
              <a:rPr lang="zh-CN" altLang="en-US" sz="2800" b="1" dirty="0" smtClean="0">
                <a:latin typeface="楷体" pitchFamily="49" charset="-122"/>
                <a:ea typeface="楷体" pitchFamily="49" charset="-122"/>
              </a:rPr>
              <a:t>         </a:t>
            </a:r>
            <a:r>
              <a:rPr lang="en-US" altLang="zh-CN" sz="2800" b="1" dirty="0" smtClean="0">
                <a:latin typeface="Times New Roman" pitchFamily="18" charset="0"/>
                <a:ea typeface="楷体" pitchFamily="49" charset="-122"/>
                <a:cs typeface="Times New Roman" pitchFamily="18" charset="0"/>
              </a:rPr>
              <a:t>P</a:t>
            </a:r>
            <a:r>
              <a:rPr lang="en-US" altLang="zh-CN" sz="2800" b="1" dirty="0">
                <a:latin typeface="Times New Roman" pitchFamily="18" charset="0"/>
                <a:ea typeface="楷体" pitchFamily="49" charset="-122"/>
                <a:cs typeface="Times New Roman" pitchFamily="18" charset="0"/>
              </a:rPr>
              <a:t>↑ V ↓  </a:t>
            </a:r>
            <a:r>
              <a:rPr lang="en-US" altLang="zh-CN" sz="2800" b="1" dirty="0" smtClean="0">
                <a:latin typeface="Times New Roman" pitchFamily="18" charset="0"/>
                <a:ea typeface="楷体" pitchFamily="49" charset="-122"/>
                <a:cs typeface="Times New Roman" pitchFamily="18" charset="0"/>
              </a:rPr>
              <a:t> </a:t>
            </a:r>
            <a:r>
              <a:rPr lang="el-GR" altLang="zh-CN" sz="2800" b="1" dirty="0" smtClean="0">
                <a:latin typeface="Times New Roman" pitchFamily="18" charset="0"/>
                <a:ea typeface="楷体" pitchFamily="49" charset="-122"/>
                <a:cs typeface="Times New Roman" pitchFamily="18" charset="0"/>
              </a:rPr>
              <a:t>ρ</a:t>
            </a:r>
            <a:r>
              <a:rPr lang="en-US" altLang="zh-CN" sz="2800" b="1" dirty="0" smtClean="0">
                <a:latin typeface="Times New Roman" pitchFamily="18" charset="0"/>
                <a:ea typeface="楷体" pitchFamily="49" charset="-122"/>
                <a:cs typeface="Times New Roman" pitchFamily="18" charset="0"/>
              </a:rPr>
              <a:t>↑ ,</a:t>
            </a:r>
            <a:r>
              <a:rPr lang="zh-CN" altLang="en-US" sz="2800" b="1" dirty="0" smtClean="0">
                <a:latin typeface="Times New Roman" pitchFamily="18" charset="0"/>
                <a:ea typeface="楷体" pitchFamily="49" charset="-122"/>
                <a:cs typeface="Times New Roman" pitchFamily="18" charset="0"/>
              </a:rPr>
              <a:t>     </a:t>
            </a:r>
            <a:r>
              <a:rPr lang="en-US" altLang="zh-CN" sz="2800" b="1" dirty="0" smtClean="0">
                <a:latin typeface="Times New Roman" pitchFamily="18" charset="0"/>
                <a:ea typeface="楷体" pitchFamily="49" charset="-122"/>
                <a:cs typeface="Times New Roman" pitchFamily="18" charset="0"/>
              </a:rPr>
              <a:t>T</a:t>
            </a:r>
            <a:r>
              <a:rPr lang="en-US" altLang="zh-CN" sz="2800" b="1" dirty="0">
                <a:latin typeface="Times New Roman" pitchFamily="18" charset="0"/>
                <a:ea typeface="楷体" pitchFamily="49" charset="-122"/>
                <a:cs typeface="Times New Roman" pitchFamily="18" charset="0"/>
              </a:rPr>
              <a:t>↑ V ↑ </a:t>
            </a:r>
            <a:r>
              <a:rPr lang="el-GR" altLang="zh-CN" sz="2800" b="1" dirty="0" smtClean="0">
                <a:latin typeface="Times New Roman" pitchFamily="18" charset="0"/>
                <a:ea typeface="楷体" pitchFamily="49" charset="-122"/>
                <a:cs typeface="Times New Roman" pitchFamily="18" charset="0"/>
              </a:rPr>
              <a:t>ρ</a:t>
            </a:r>
            <a:r>
              <a:rPr lang="en-US" altLang="zh-CN" sz="2800" b="1" dirty="0" smtClean="0">
                <a:latin typeface="Times New Roman" pitchFamily="18" charset="0"/>
                <a:ea typeface="楷体" pitchFamily="49" charset="-122"/>
                <a:cs typeface="Times New Roman" pitchFamily="18" charset="0"/>
              </a:rPr>
              <a:t>↓</a:t>
            </a:r>
            <a:endParaRPr lang="en-US" altLang="zh-CN" sz="2800" b="1" dirty="0">
              <a:latin typeface="楷体" pitchFamily="49" charset="-122"/>
              <a:ea typeface="楷体" pitchFamily="49" charset="-122"/>
            </a:endParaRPr>
          </a:p>
          <a:p>
            <a:pPr>
              <a:lnSpc>
                <a:spcPct val="125000"/>
              </a:lnSpc>
              <a:buFont typeface="Wingdings 2" pitchFamily="18" charset="2"/>
              <a:buNone/>
            </a:pPr>
            <a:r>
              <a:rPr lang="zh-CN" altLang="en-US" sz="2000" b="1" dirty="0" smtClean="0">
                <a:latin typeface="楷体" pitchFamily="49" charset="-122"/>
                <a:ea typeface="楷体" pitchFamily="49" charset="-122"/>
              </a:rPr>
              <a:t>    由于液体的密度在常温、常压</a:t>
            </a:r>
            <a:r>
              <a:rPr lang="zh-CN" altLang="en-US" sz="2000" b="1" dirty="0">
                <a:latin typeface="楷体" pitchFamily="49" charset="-122"/>
                <a:ea typeface="楷体" pitchFamily="49" charset="-122"/>
              </a:rPr>
              <a:t>下变化较小</a:t>
            </a:r>
            <a:r>
              <a:rPr lang="zh-CN" altLang="en-US" sz="2000" b="1" dirty="0" smtClean="0">
                <a:latin typeface="楷体" pitchFamily="49" charset="-122"/>
                <a:ea typeface="楷体" pitchFamily="49" charset="-122"/>
              </a:rPr>
              <a:t>，所以在</a:t>
            </a:r>
            <a:r>
              <a:rPr lang="zh-CN" altLang="en-US" sz="2000" b="1" dirty="0">
                <a:latin typeface="楷体" pitchFamily="49" charset="-122"/>
                <a:ea typeface="楷体" pitchFamily="49" charset="-122"/>
              </a:rPr>
              <a:t>液压传动的静态分析中都把它们作为常数处理。</a:t>
            </a:r>
            <a:endParaRPr lang="en-US" altLang="zh-CN" sz="2000" b="1"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idx="1"/>
          </p:nvPr>
        </p:nvSpPr>
        <p:spPr>
          <a:xfrm>
            <a:off x="1541901" y="2636912"/>
            <a:ext cx="6336704" cy="3672408"/>
          </a:xfrm>
        </p:spPr>
        <p:txBody>
          <a:bodyPr>
            <a:noAutofit/>
          </a:bodyPr>
          <a:lstStyle/>
          <a:p>
            <a:pPr eaLnBrk="1" hangingPunct="1">
              <a:lnSpc>
                <a:spcPct val="150000"/>
              </a:lnSpc>
              <a:spcBef>
                <a:spcPts val="0"/>
              </a:spcBef>
              <a:buFont typeface="Wingdings" pitchFamily="2" charset="2"/>
              <a:buNone/>
            </a:pPr>
            <a:r>
              <a:rPr lang="zh-CN" altLang="en-US" sz="2800" b="1" dirty="0" smtClean="0">
                <a:latin typeface="楷体" pitchFamily="49" charset="-122"/>
                <a:ea typeface="楷体" pitchFamily="49" charset="-122"/>
              </a:rPr>
              <a:t>     </a:t>
            </a:r>
            <a:r>
              <a:rPr lang="zh-CN" altLang="en-US" sz="2400" b="1" dirty="0" smtClean="0">
                <a:latin typeface="楷体" pitchFamily="49" charset="-122"/>
                <a:ea typeface="楷体" pitchFamily="49" charset="-122"/>
              </a:rPr>
              <a:t>液体具有可压缩性，即当液体所受压力变化时，它的容积</a:t>
            </a:r>
            <a:r>
              <a:rPr lang="en-US" altLang="zh-CN" sz="2400" b="1" dirty="0" smtClean="0">
                <a:latin typeface="楷体" pitchFamily="49" charset="-122"/>
                <a:ea typeface="楷体" pitchFamily="49" charset="-122"/>
              </a:rPr>
              <a:t>V</a:t>
            </a:r>
            <a:r>
              <a:rPr lang="zh-CN" altLang="en-US" sz="2400" b="1" dirty="0" smtClean="0">
                <a:latin typeface="楷体" pitchFamily="49" charset="-122"/>
                <a:ea typeface="楷体" pitchFamily="49" charset="-122"/>
              </a:rPr>
              <a:t>也具有相应的变化。</a:t>
            </a:r>
            <a:endParaRPr lang="en-US" altLang="zh-CN" sz="2400" b="1" dirty="0" smtClean="0">
              <a:latin typeface="楷体" pitchFamily="49" charset="-122"/>
              <a:ea typeface="楷体" pitchFamily="49" charset="-122"/>
            </a:endParaRPr>
          </a:p>
          <a:p>
            <a:pPr marL="0" indent="0" eaLnBrk="1" hangingPunct="1">
              <a:spcBef>
                <a:spcPts val="0"/>
              </a:spcBef>
              <a:buNone/>
            </a:pPr>
            <a:r>
              <a:rPr lang="zh-CN" altLang="en-US" sz="2800" b="1" dirty="0" smtClean="0">
                <a:latin typeface="楷体" pitchFamily="49" charset="-122"/>
                <a:ea typeface="楷体" pitchFamily="49" charset="-122"/>
              </a:rPr>
              <a:t>       </a:t>
            </a:r>
            <a:endParaRPr lang="en-US" altLang="zh-CN" sz="2800" b="1" dirty="0" smtClean="0">
              <a:latin typeface="楷体" pitchFamily="49" charset="-122"/>
              <a:ea typeface="楷体" pitchFamily="49" charset="-122"/>
            </a:endParaRPr>
          </a:p>
          <a:p>
            <a:pPr marL="0" indent="0" eaLnBrk="1" hangingPunct="1">
              <a:lnSpc>
                <a:spcPct val="150000"/>
              </a:lnSpc>
              <a:spcBef>
                <a:spcPts val="0"/>
              </a:spcBef>
              <a:buNone/>
            </a:pPr>
            <a:r>
              <a:rPr lang="en-US" altLang="zh-CN" sz="2800" b="1" dirty="0">
                <a:latin typeface="楷体" pitchFamily="49" charset="-122"/>
                <a:ea typeface="楷体" pitchFamily="49" charset="-122"/>
              </a:rPr>
              <a:t> </a:t>
            </a:r>
            <a:r>
              <a:rPr lang="en-US" altLang="zh-CN" sz="2800" b="1" dirty="0" smtClean="0">
                <a:latin typeface="楷体" pitchFamily="49" charset="-122"/>
                <a:ea typeface="楷体" pitchFamily="49" charset="-122"/>
              </a:rPr>
              <a:t>       </a:t>
            </a:r>
            <a:r>
              <a:rPr lang="zh-CN" altLang="en-US" sz="2800" b="1" dirty="0" smtClean="0">
                <a:latin typeface="楷体" pitchFamily="49" charset="-122"/>
                <a:ea typeface="楷体" pitchFamily="49" charset="-122"/>
              </a:rPr>
              <a:t> </a:t>
            </a:r>
            <a:r>
              <a:rPr lang="zh-CN" altLang="en-US" sz="2400" b="1" dirty="0" smtClean="0">
                <a:latin typeface="宋体"/>
                <a:ea typeface="宋体"/>
              </a:rPr>
              <a:t>① </a:t>
            </a:r>
            <a:r>
              <a:rPr lang="zh-CN" altLang="en-US" sz="2400" b="1" dirty="0" smtClean="0">
                <a:latin typeface="楷体" pitchFamily="49" charset="-122"/>
                <a:ea typeface="楷体" pitchFamily="49" charset="-122"/>
              </a:rPr>
              <a:t>体积</a:t>
            </a:r>
            <a:r>
              <a:rPr lang="zh-CN" altLang="en-US" sz="2400" b="1" dirty="0">
                <a:latin typeface="楷体" pitchFamily="49" charset="-122"/>
                <a:ea typeface="楷体" pitchFamily="49" charset="-122"/>
              </a:rPr>
              <a:t>压缩系数</a:t>
            </a:r>
            <a:r>
              <a:rPr lang="en-US" altLang="zh-CN" sz="2400" i="1" dirty="0" smtClean="0">
                <a:latin typeface="Times New Roman" pitchFamily="18" charset="0"/>
                <a:ea typeface="楷体_GB2312" pitchFamily="49" charset="-122"/>
              </a:rPr>
              <a:t>k</a:t>
            </a:r>
          </a:p>
          <a:p>
            <a:pPr marL="0" indent="0" eaLnBrk="1" hangingPunct="1">
              <a:lnSpc>
                <a:spcPct val="150000"/>
              </a:lnSpc>
              <a:spcBef>
                <a:spcPts val="0"/>
              </a:spcBef>
              <a:buNone/>
            </a:pPr>
            <a:r>
              <a:rPr lang="zh-CN" altLang="en-US" sz="2400" b="1" dirty="0" smtClean="0">
                <a:latin typeface="楷体" pitchFamily="49" charset="-122"/>
                <a:ea typeface="楷体" pitchFamily="49" charset="-122"/>
              </a:rPr>
              <a:t>          ② </a:t>
            </a:r>
            <a:r>
              <a:rPr lang="zh-CN" altLang="en-US" sz="2400" b="1" dirty="0">
                <a:latin typeface="楷体" pitchFamily="49" charset="-122"/>
                <a:ea typeface="楷体" pitchFamily="49" charset="-122"/>
              </a:rPr>
              <a:t>体积弹性模量</a:t>
            </a:r>
            <a:r>
              <a:rPr lang="en-US" altLang="zh-CN" sz="2400" b="1" dirty="0">
                <a:latin typeface="楷体" pitchFamily="49" charset="-122"/>
                <a:ea typeface="楷体" pitchFamily="49" charset="-122"/>
              </a:rPr>
              <a:t>K</a:t>
            </a:r>
            <a:endParaRPr lang="en-US" altLang="zh-CN" sz="2400" dirty="0">
              <a:latin typeface="楷体" pitchFamily="49" charset="-122"/>
              <a:ea typeface="楷体" pitchFamily="49" charset="-122"/>
            </a:endParaRPr>
          </a:p>
          <a:p>
            <a:pPr eaLnBrk="1" hangingPunct="1">
              <a:lnSpc>
                <a:spcPct val="150000"/>
              </a:lnSpc>
              <a:buNone/>
            </a:pPr>
            <a:endParaRPr lang="en-US" altLang="zh-CN" sz="2800" i="1" dirty="0">
              <a:latin typeface="Times New Roman" pitchFamily="18" charset="0"/>
              <a:ea typeface="楷体_GB2312" pitchFamily="49" charset="-122"/>
            </a:endParaRPr>
          </a:p>
          <a:p>
            <a:pPr eaLnBrk="1" hangingPunct="1">
              <a:lnSpc>
                <a:spcPct val="150000"/>
              </a:lnSpc>
              <a:buFont typeface="Wingdings" pitchFamily="2" charset="2"/>
              <a:buNone/>
            </a:pPr>
            <a:endParaRPr lang="en-US" altLang="zh-CN" sz="2800" b="1" dirty="0" smtClean="0">
              <a:latin typeface="楷体_GB2312" pitchFamily="49" charset="-122"/>
              <a:ea typeface="楷体_GB2312" pitchFamily="49" charset="-122"/>
            </a:endParaRPr>
          </a:p>
          <a:p>
            <a:pPr eaLnBrk="1" hangingPunct="1">
              <a:lnSpc>
                <a:spcPct val="150000"/>
              </a:lnSpc>
              <a:buFont typeface="Wingdings" pitchFamily="2" charset="2"/>
              <a:buNone/>
            </a:pPr>
            <a:endParaRPr lang="zh-CN" altLang="en-US" sz="4000" b="1" dirty="0" smtClean="0">
              <a:latin typeface="楷体_GB2312" pitchFamily="49" charset="-122"/>
              <a:ea typeface="楷体_GB2312" pitchFamily="49" charset="-122"/>
            </a:endParaRPr>
          </a:p>
        </p:txBody>
      </p:sp>
      <p:sp>
        <p:nvSpPr>
          <p:cNvPr id="2" name="矩形 1"/>
          <p:cNvSpPr/>
          <p:nvPr/>
        </p:nvSpPr>
        <p:spPr>
          <a:xfrm>
            <a:off x="1541901" y="1628800"/>
            <a:ext cx="4968552" cy="523220"/>
          </a:xfrm>
          <a:prstGeom prst="rect">
            <a:avLst/>
          </a:prstGeom>
        </p:spPr>
        <p:txBody>
          <a:bodyPr wrap="square">
            <a:spAutoFit/>
          </a:bodyPr>
          <a:lstStyle/>
          <a:p>
            <a:pPr marL="273050" lvl="0" indent="-273050">
              <a:spcBef>
                <a:spcPct val="20000"/>
              </a:spcBef>
              <a:buClr>
                <a:srgbClr val="0BD0D9"/>
              </a:buClr>
              <a:buSzPct val="95000"/>
            </a:pPr>
            <a:r>
              <a:rPr kumimoji="0" lang="en-US" altLang="zh-CN" sz="2800" b="1" dirty="0" smtClean="0">
                <a:latin typeface="楷体" pitchFamily="49" charset="-122"/>
                <a:ea typeface="楷体" pitchFamily="49" charset="-122"/>
              </a:rPr>
              <a:t>2</a:t>
            </a:r>
            <a:r>
              <a:rPr kumimoji="0" lang="zh-CN" altLang="en-US" sz="2800" b="1" dirty="0" smtClean="0">
                <a:latin typeface="楷体" pitchFamily="49" charset="-122"/>
                <a:ea typeface="楷体" pitchFamily="49" charset="-122"/>
              </a:rPr>
              <a:t>）液压油</a:t>
            </a:r>
            <a:r>
              <a:rPr kumimoji="0" lang="zh-CN" altLang="en-US" sz="2800" b="1" dirty="0">
                <a:latin typeface="楷体" pitchFamily="49" charset="-122"/>
                <a:ea typeface="楷体" pitchFamily="49" charset="-122"/>
              </a:rPr>
              <a:t>的可压缩性</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510" name="Picture 6" descr="2_1_1_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7" y="3040878"/>
            <a:ext cx="68580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7"/>
          <p:cNvSpPr>
            <a:spLocks noChangeArrowheads="1"/>
          </p:cNvSpPr>
          <p:nvPr/>
        </p:nvSpPr>
        <p:spPr bwMode="auto">
          <a:xfrm>
            <a:off x="1200575" y="2182475"/>
            <a:ext cx="41910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None/>
              <a:defRPr/>
            </a:pPr>
            <a:r>
              <a:rPr lang="zh-CN" altLang="en-US" b="1" dirty="0">
                <a:solidFill>
                  <a:schemeClr val="tx1">
                    <a:lumMod val="95000"/>
                    <a:lumOff val="5000"/>
                  </a:schemeClr>
                </a:solidFill>
                <a:latin typeface="楷体" pitchFamily="49" charset="-122"/>
                <a:ea typeface="楷体" pitchFamily="49" charset="-122"/>
              </a:rPr>
              <a:t>密闭容器液体的受压状态</a:t>
            </a:r>
          </a:p>
        </p:txBody>
      </p:sp>
      <p:sp>
        <p:nvSpPr>
          <p:cNvPr id="2" name="矩形 1"/>
          <p:cNvSpPr/>
          <p:nvPr/>
        </p:nvSpPr>
        <p:spPr>
          <a:xfrm>
            <a:off x="871537" y="4797152"/>
            <a:ext cx="7489825" cy="1200329"/>
          </a:xfrm>
          <a:prstGeom prst="rect">
            <a:avLst/>
          </a:prstGeom>
        </p:spPr>
        <p:txBody>
          <a:bodyPr>
            <a:spAutoFit/>
          </a:bodyPr>
          <a:lstStyle/>
          <a:p>
            <a:pPr>
              <a:lnSpc>
                <a:spcPct val="150000"/>
              </a:lnSpc>
            </a:pPr>
            <a:r>
              <a:rPr lang="zh-CN" altLang="en-US" dirty="0">
                <a:latin typeface="Constantia" pitchFamily="18" charset="0"/>
              </a:rPr>
              <a:t>        </a:t>
            </a:r>
            <a:r>
              <a:rPr lang="zh-CN" altLang="en-US" b="1" dirty="0">
                <a:latin typeface="楷体" pitchFamily="49" charset="-122"/>
                <a:ea typeface="楷体" pitchFamily="49" charset="-122"/>
              </a:rPr>
              <a:t>体积为Ｖ</a:t>
            </a:r>
            <a:r>
              <a:rPr lang="en-US" altLang="zh-CN" b="1" baseline="-25000" dirty="0">
                <a:latin typeface="楷体" pitchFamily="49" charset="-122"/>
                <a:ea typeface="楷体" pitchFamily="49" charset="-122"/>
              </a:rPr>
              <a:t>0</a:t>
            </a:r>
            <a:r>
              <a:rPr lang="zh-CN" altLang="en-US" b="1" dirty="0">
                <a:latin typeface="楷体" pitchFamily="49" charset="-122"/>
                <a:ea typeface="楷体" pitchFamily="49" charset="-122"/>
              </a:rPr>
              <a:t>的液体，如压力增大△</a:t>
            </a:r>
            <a:r>
              <a:rPr lang="en-US" altLang="zh-CN" b="1" i="1" dirty="0">
                <a:latin typeface="楷体" pitchFamily="49" charset="-122"/>
                <a:ea typeface="楷体" pitchFamily="49" charset="-122"/>
              </a:rPr>
              <a:t>p </a:t>
            </a:r>
            <a:r>
              <a:rPr lang="zh-CN" altLang="en-US" b="1" dirty="0">
                <a:latin typeface="楷体" pitchFamily="49" charset="-122"/>
                <a:ea typeface="楷体" pitchFamily="49" charset="-122"/>
              </a:rPr>
              <a:t>时，体积减小△</a:t>
            </a:r>
            <a:r>
              <a:rPr lang="en-US" altLang="zh-CN" b="1" dirty="0">
                <a:latin typeface="楷体" pitchFamily="49" charset="-122"/>
                <a:ea typeface="楷体" pitchFamily="49" charset="-122"/>
              </a:rPr>
              <a:t>V,</a:t>
            </a:r>
            <a:r>
              <a:rPr lang="zh-CN" altLang="en-US" b="1" dirty="0">
                <a:latin typeface="楷体" pitchFamily="49" charset="-122"/>
                <a:ea typeface="楷体" pitchFamily="49" charset="-122"/>
              </a:rPr>
              <a:t>则此液体的可压缩性可用</a:t>
            </a:r>
            <a:r>
              <a:rPr lang="zh-CN" altLang="en-US" b="1" dirty="0">
                <a:solidFill>
                  <a:srgbClr val="FF0000"/>
                </a:solidFill>
                <a:latin typeface="楷体" pitchFamily="49" charset="-122"/>
                <a:ea typeface="楷体" pitchFamily="49" charset="-122"/>
              </a:rPr>
              <a:t>体积压缩系数</a:t>
            </a:r>
            <a:r>
              <a:rPr lang="en-US" altLang="zh-CN" b="1" dirty="0" smtClean="0">
                <a:solidFill>
                  <a:srgbClr val="FF0000"/>
                </a:solidFill>
                <a:latin typeface="楷体" pitchFamily="49" charset="-122"/>
                <a:ea typeface="楷体" pitchFamily="49" charset="-122"/>
              </a:rPr>
              <a:t>κ</a:t>
            </a:r>
            <a:r>
              <a:rPr lang="zh-CN" altLang="en-US" b="1" dirty="0" smtClean="0">
                <a:latin typeface="楷体" pitchFamily="49" charset="-122"/>
                <a:ea typeface="楷体" pitchFamily="49" charset="-122"/>
              </a:rPr>
              <a:t>来</a:t>
            </a:r>
            <a:r>
              <a:rPr lang="zh-CN" altLang="en-US" b="1" dirty="0">
                <a:latin typeface="楷体" pitchFamily="49" charset="-122"/>
                <a:ea typeface="楷体" pitchFamily="49" charset="-122"/>
              </a:rPr>
              <a:t>表示 。</a:t>
            </a:r>
          </a:p>
        </p:txBody>
      </p:sp>
      <p:sp>
        <p:nvSpPr>
          <p:cNvPr id="77831" name="Text Box 7"/>
          <p:cNvSpPr txBox="1">
            <a:spLocks noChangeArrowheads="1"/>
          </p:cNvSpPr>
          <p:nvPr/>
        </p:nvSpPr>
        <p:spPr bwMode="auto">
          <a:xfrm>
            <a:off x="837707" y="1427246"/>
            <a:ext cx="39592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b="1" dirty="0">
                <a:latin typeface="楷体" pitchFamily="49" charset="-122"/>
                <a:ea typeface="楷体" pitchFamily="49" charset="-122"/>
              </a:rPr>
              <a:t>①  体积压缩系数</a:t>
            </a:r>
            <a:r>
              <a:rPr lang="en-US" altLang="zh-CN" sz="2800" i="1" dirty="0">
                <a:latin typeface="Times New Roman" pitchFamily="18" charset="0"/>
                <a:ea typeface="楷体_GB2312" pitchFamily="49" charset="-122"/>
              </a:rPr>
              <a:t>k</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3" name="对象 2"/>
          <p:cNvGraphicFramePr>
            <a:graphicFrameLocks noChangeAspect="1"/>
          </p:cNvGraphicFramePr>
          <p:nvPr>
            <p:extLst>
              <p:ext uri="{D42A27DB-BD31-4B8C-83A1-F6EECF244321}">
                <p14:modId xmlns:p14="http://schemas.microsoft.com/office/powerpoint/2010/main" val="2686971547"/>
              </p:ext>
            </p:extLst>
          </p:nvPr>
        </p:nvGraphicFramePr>
        <p:xfrm>
          <a:off x="2699792" y="2060848"/>
          <a:ext cx="3260725" cy="1458913"/>
        </p:xfrm>
        <a:graphic>
          <a:graphicData uri="http://schemas.openxmlformats.org/presentationml/2006/ole">
            <mc:AlternateContent xmlns:mc="http://schemas.openxmlformats.org/markup-compatibility/2006">
              <mc:Choice xmlns:v="urn:schemas-microsoft-com:vml" Requires="v">
                <p:oleObj spid="_x0000_s20602" name="公式" r:id="rId3" imgW="1498320" imgH="660240" progId="Equation.3">
                  <p:embed/>
                </p:oleObj>
              </mc:Choice>
              <mc:Fallback>
                <p:oleObj name="公式" r:id="rId3" imgW="1498320" imgH="660240" progId="Equation.3">
                  <p:embed/>
                  <p:pic>
                    <p:nvPicPr>
                      <p:cNvPr id="0" name="对象 2"/>
                      <p:cNvPicPr>
                        <a:picLocks noChangeAspect="1" noChangeArrowheads="1"/>
                      </p:cNvPicPr>
                      <p:nvPr/>
                    </p:nvPicPr>
                    <p:blipFill>
                      <a:blip r:embed="rId4"/>
                      <a:srcRect/>
                      <a:stretch>
                        <a:fillRect/>
                      </a:stretch>
                    </p:blipFill>
                    <p:spPr bwMode="auto">
                      <a:xfrm>
                        <a:off x="2699792" y="2060848"/>
                        <a:ext cx="3260725" cy="1458913"/>
                      </a:xfrm>
                      <a:prstGeom prst="rect">
                        <a:avLst/>
                      </a:prstGeom>
                      <a:noFill/>
                      <a:ln>
                        <a:noFill/>
                      </a:ln>
                      <a:extLst/>
                    </p:spPr>
                  </p:pic>
                </p:oleObj>
              </mc:Fallback>
            </mc:AlternateContent>
          </a:graphicData>
        </a:graphic>
      </p:graphicFrame>
      <p:sp>
        <p:nvSpPr>
          <p:cNvPr id="2" name="矩形 1"/>
          <p:cNvSpPr/>
          <p:nvPr/>
        </p:nvSpPr>
        <p:spPr>
          <a:xfrm>
            <a:off x="1691680" y="4085016"/>
            <a:ext cx="5616624"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5000"/>
              </a:lnSpc>
            </a:pPr>
            <a:r>
              <a:rPr lang="zh-CN" altLang="en-US" b="1" dirty="0" smtClean="0">
                <a:solidFill>
                  <a:prstClr val="black"/>
                </a:solidFill>
                <a:latin typeface="楷体" pitchFamily="49" charset="-122"/>
                <a:ea typeface="楷体" pitchFamily="49" charset="-122"/>
              </a:rPr>
              <a:t>体积压缩系数</a:t>
            </a:r>
            <a:r>
              <a:rPr lang="en-US" altLang="zh-CN" b="1" dirty="0" smtClean="0">
                <a:solidFill>
                  <a:prstClr val="black"/>
                </a:solidFill>
                <a:latin typeface="Times New Roman" pitchFamily="18" charset="0"/>
                <a:ea typeface="楷体" pitchFamily="49" charset="-122"/>
                <a:cs typeface="Times New Roman" pitchFamily="18" charset="0"/>
              </a:rPr>
              <a:t>k</a:t>
            </a:r>
            <a:r>
              <a:rPr lang="zh-CN" altLang="en-US" b="1" dirty="0" smtClean="0">
                <a:solidFill>
                  <a:prstClr val="black"/>
                </a:solidFill>
                <a:latin typeface="楷体" pitchFamily="49" charset="-122"/>
                <a:ea typeface="楷体" pitchFamily="49" charset="-122"/>
              </a:rPr>
              <a:t>：</a:t>
            </a:r>
            <a:endParaRPr lang="en-US" altLang="zh-CN" b="1" dirty="0" smtClean="0">
              <a:solidFill>
                <a:prstClr val="black"/>
              </a:solidFill>
              <a:latin typeface="楷体" pitchFamily="49" charset="-122"/>
              <a:ea typeface="楷体" pitchFamily="49" charset="-122"/>
            </a:endParaRPr>
          </a:p>
          <a:p>
            <a:pPr>
              <a:lnSpc>
                <a:spcPct val="125000"/>
              </a:lnSpc>
            </a:pPr>
            <a:r>
              <a:rPr lang="en-US" altLang="zh-CN" b="1" dirty="0">
                <a:solidFill>
                  <a:prstClr val="black"/>
                </a:solidFill>
                <a:latin typeface="楷体" pitchFamily="49" charset="-122"/>
                <a:ea typeface="楷体" pitchFamily="49" charset="-122"/>
              </a:rPr>
              <a:t> </a:t>
            </a:r>
            <a:r>
              <a:rPr lang="en-US" altLang="zh-CN" b="1" dirty="0" smtClean="0">
                <a:solidFill>
                  <a:prstClr val="black"/>
                </a:solidFill>
                <a:latin typeface="楷体" pitchFamily="49" charset="-122"/>
                <a:ea typeface="楷体" pitchFamily="49" charset="-122"/>
              </a:rPr>
              <a:t>   </a:t>
            </a:r>
            <a:r>
              <a:rPr lang="zh-CN" altLang="en-US" b="1" dirty="0" smtClean="0">
                <a:solidFill>
                  <a:prstClr val="black"/>
                </a:solidFill>
                <a:latin typeface="楷体" pitchFamily="49" charset="-122"/>
                <a:ea typeface="楷体" pitchFamily="49" charset="-122"/>
              </a:rPr>
              <a:t>单位压力</a:t>
            </a:r>
            <a:r>
              <a:rPr lang="zh-CN" altLang="en-US" b="1" dirty="0">
                <a:solidFill>
                  <a:prstClr val="black"/>
                </a:solidFill>
                <a:latin typeface="楷体" pitchFamily="49" charset="-122"/>
                <a:ea typeface="楷体" pitchFamily="49" charset="-122"/>
              </a:rPr>
              <a:t>变化</a:t>
            </a:r>
            <a:r>
              <a:rPr lang="zh-CN" altLang="en-US" b="1" dirty="0" smtClean="0">
                <a:solidFill>
                  <a:prstClr val="black"/>
                </a:solidFill>
                <a:latin typeface="楷体" pitchFamily="49" charset="-122"/>
                <a:ea typeface="楷体" pitchFamily="49" charset="-122"/>
              </a:rPr>
              <a:t>下体积</a:t>
            </a:r>
            <a:r>
              <a:rPr lang="zh-CN" altLang="en-US" b="1" dirty="0">
                <a:solidFill>
                  <a:prstClr val="black"/>
                </a:solidFill>
                <a:latin typeface="楷体" pitchFamily="49" charset="-122"/>
                <a:ea typeface="楷体" pitchFamily="49" charset="-122"/>
              </a:rPr>
              <a:t>相对变化</a:t>
            </a:r>
            <a:r>
              <a:rPr lang="zh-CN" altLang="en-US" b="1" dirty="0" smtClean="0">
                <a:solidFill>
                  <a:prstClr val="black"/>
                </a:solidFill>
                <a:latin typeface="楷体" pitchFamily="49" charset="-122"/>
                <a:ea typeface="楷体" pitchFamily="49" charset="-122"/>
              </a:rPr>
              <a:t>量。</a:t>
            </a:r>
            <a:endParaRPr lang="zh-CN" altLang="en-US" dirty="0"/>
          </a:p>
        </p:txBody>
      </p:sp>
      <p:sp>
        <p:nvSpPr>
          <p:cNvPr id="3" name="矩形 2"/>
          <p:cNvSpPr/>
          <p:nvPr/>
        </p:nvSpPr>
        <p:spPr>
          <a:xfrm>
            <a:off x="1691680" y="5373216"/>
            <a:ext cx="5616624" cy="97552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5000"/>
              </a:lnSpc>
            </a:pPr>
            <a:r>
              <a:rPr lang="zh-CN" altLang="en-US" sz="2000" b="1" dirty="0" smtClean="0">
                <a:solidFill>
                  <a:prstClr val="black"/>
                </a:solidFill>
                <a:latin typeface="楷体" pitchFamily="49" charset="-122"/>
                <a:ea typeface="楷体" pitchFamily="49" charset="-122"/>
              </a:rPr>
              <a:t>    </a:t>
            </a:r>
            <a:r>
              <a:rPr lang="zh-CN" altLang="en-US" b="1" dirty="0" smtClean="0">
                <a:solidFill>
                  <a:prstClr val="black"/>
                </a:solidFill>
                <a:latin typeface="楷体" pitchFamily="49" charset="-122"/>
                <a:ea typeface="楷体" pitchFamily="49" charset="-122"/>
              </a:rPr>
              <a:t>压力增大，液体体积</a:t>
            </a:r>
            <a:r>
              <a:rPr lang="zh-CN" altLang="en-US" b="1" dirty="0">
                <a:solidFill>
                  <a:prstClr val="black"/>
                </a:solidFill>
                <a:latin typeface="楷体" pitchFamily="49" charset="-122"/>
                <a:ea typeface="楷体" pitchFamily="49" charset="-122"/>
              </a:rPr>
              <a:t>减小</a:t>
            </a:r>
            <a:r>
              <a:rPr lang="zh-CN" altLang="en-US" b="1" dirty="0" smtClean="0">
                <a:solidFill>
                  <a:prstClr val="black"/>
                </a:solidFill>
                <a:latin typeface="楷体" pitchFamily="49" charset="-122"/>
                <a:ea typeface="楷体" pitchFamily="49" charset="-122"/>
              </a:rPr>
              <a:t>，上</a:t>
            </a:r>
            <a:r>
              <a:rPr lang="zh-CN" altLang="en-US" b="1" dirty="0">
                <a:solidFill>
                  <a:prstClr val="black"/>
                </a:solidFill>
                <a:latin typeface="楷体" pitchFamily="49" charset="-122"/>
                <a:ea typeface="楷体" pitchFamily="49" charset="-122"/>
              </a:rPr>
              <a:t>式</a:t>
            </a:r>
            <a:r>
              <a:rPr lang="zh-CN" altLang="en-US" b="1" dirty="0" smtClean="0">
                <a:solidFill>
                  <a:prstClr val="black"/>
                </a:solidFill>
                <a:latin typeface="楷体" pitchFamily="49" charset="-122"/>
                <a:ea typeface="楷体" pitchFamily="49" charset="-122"/>
              </a:rPr>
              <a:t>右边加“</a:t>
            </a:r>
            <a:r>
              <a:rPr lang="en-US" altLang="zh-CN" b="1" dirty="0" smtClean="0">
                <a:solidFill>
                  <a:prstClr val="black"/>
                </a:solidFill>
                <a:latin typeface="楷体" pitchFamily="49" charset="-122"/>
                <a:ea typeface="楷体" pitchFamily="49" charset="-122"/>
              </a:rPr>
              <a:t>—</a:t>
            </a:r>
            <a:r>
              <a:rPr lang="zh-CN" altLang="en-US" b="1" dirty="0" smtClean="0">
                <a:solidFill>
                  <a:prstClr val="black"/>
                </a:solidFill>
                <a:latin typeface="楷体" pitchFamily="49" charset="-122"/>
                <a:ea typeface="楷体" pitchFamily="49" charset="-122"/>
              </a:rPr>
              <a:t>” ，</a:t>
            </a:r>
            <a:r>
              <a:rPr lang="zh-CN" altLang="en-US" b="1" dirty="0">
                <a:solidFill>
                  <a:prstClr val="black"/>
                </a:solidFill>
                <a:latin typeface="楷体" pitchFamily="49" charset="-122"/>
                <a:ea typeface="楷体" pitchFamily="49" charset="-122"/>
              </a:rPr>
              <a:t>以</a:t>
            </a:r>
            <a:r>
              <a:rPr lang="zh-CN" altLang="en-US" b="1" dirty="0" smtClean="0">
                <a:solidFill>
                  <a:prstClr val="black"/>
                </a:solidFill>
                <a:latin typeface="楷体" pitchFamily="49" charset="-122"/>
                <a:ea typeface="楷体" pitchFamily="49" charset="-122"/>
              </a:rPr>
              <a:t>使</a:t>
            </a:r>
            <a:r>
              <a:rPr lang="en-US" altLang="zh-CN" b="1" dirty="0" smtClean="0">
                <a:solidFill>
                  <a:prstClr val="black"/>
                </a:solidFill>
                <a:latin typeface="楷体" pitchFamily="49" charset="-122"/>
                <a:ea typeface="楷体" pitchFamily="49" charset="-122"/>
              </a:rPr>
              <a:t>k</a:t>
            </a:r>
            <a:r>
              <a:rPr lang="zh-CN" altLang="en-US" b="1" dirty="0" smtClean="0">
                <a:solidFill>
                  <a:prstClr val="black"/>
                </a:solidFill>
                <a:latin typeface="楷体" pitchFamily="49" charset="-122"/>
                <a:ea typeface="楷体" pitchFamily="49" charset="-122"/>
              </a:rPr>
              <a:t>成为</a:t>
            </a:r>
            <a:r>
              <a:rPr lang="zh-CN" altLang="en-US" b="1" dirty="0">
                <a:solidFill>
                  <a:prstClr val="black"/>
                </a:solidFill>
                <a:latin typeface="楷体" pitchFamily="49" charset="-122"/>
                <a:ea typeface="楷体" pitchFamily="49" charset="-122"/>
              </a:rPr>
              <a:t>正值。</a:t>
            </a:r>
            <a:r>
              <a:rPr lang="en-US" altLang="zh-CN" b="1" dirty="0">
                <a:solidFill>
                  <a:prstClr val="black"/>
                </a:solidFill>
                <a:latin typeface="宋体" pitchFamily="2" charset="-122"/>
              </a:rPr>
              <a:t> </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954142432"/>
              </p:ext>
            </p:extLst>
          </p:nvPr>
        </p:nvGraphicFramePr>
        <p:xfrm>
          <a:off x="1625257" y="5157192"/>
          <a:ext cx="5921375" cy="1079500"/>
        </p:xfrm>
        <a:graphic>
          <a:graphicData uri="http://schemas.openxmlformats.org/presentationml/2006/ole">
            <mc:AlternateContent xmlns:mc="http://schemas.openxmlformats.org/markup-compatibility/2006">
              <mc:Choice xmlns:v="urn:schemas-microsoft-com:vml" Requires="v">
                <p:oleObj spid="_x0000_s78967" name="公式" r:id="rId3" imgW="1651000" imgH="330200" progId="Equation.3">
                  <p:embed/>
                </p:oleObj>
              </mc:Choice>
              <mc:Fallback>
                <p:oleObj name="公式" r:id="rId3" imgW="1651000" imgH="330200"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257" y="5157192"/>
                        <a:ext cx="59213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矩形 3"/>
          <p:cNvSpPr/>
          <p:nvPr/>
        </p:nvSpPr>
        <p:spPr>
          <a:xfrm>
            <a:off x="1403648" y="2420938"/>
            <a:ext cx="6120680" cy="2031325"/>
          </a:xfrm>
          <a:prstGeom prst="rect">
            <a:avLst/>
          </a:prstGeom>
        </p:spPr>
        <p:txBody>
          <a:bodyPr wrap="square">
            <a:spAutoFit/>
          </a:bodyPr>
          <a:lstStyle/>
          <a:p>
            <a:pPr>
              <a:lnSpc>
                <a:spcPct val="150000"/>
              </a:lnSpc>
            </a:pPr>
            <a:r>
              <a:rPr lang="zh-CN" altLang="en-US" sz="2800" b="1" dirty="0">
                <a:latin typeface="楷体_GB2312" pitchFamily="49" charset="-122"/>
                <a:ea typeface="楷体_GB2312" pitchFamily="49" charset="-122"/>
              </a:rPr>
              <a:t>    </a:t>
            </a:r>
            <a:r>
              <a:rPr lang="zh-CN" altLang="en-US" b="1" dirty="0">
                <a:latin typeface="楷体" pitchFamily="49" charset="-122"/>
                <a:ea typeface="楷体" pitchFamily="49" charset="-122"/>
              </a:rPr>
              <a:t>液体体积压缩系数</a:t>
            </a:r>
            <a:r>
              <a:rPr lang="en-US" altLang="zh-CN" b="1" i="1" dirty="0">
                <a:latin typeface="楷体" pitchFamily="49" charset="-122"/>
                <a:ea typeface="楷体" pitchFamily="49" charset="-122"/>
              </a:rPr>
              <a:t>k</a:t>
            </a:r>
            <a:r>
              <a:rPr lang="zh-CN" altLang="en-US" b="1" dirty="0">
                <a:latin typeface="楷体" pitchFamily="49" charset="-122"/>
                <a:ea typeface="楷体" pitchFamily="49" charset="-122"/>
              </a:rPr>
              <a:t>的倒数，称为体积弹性模量Ｋ，简称体积模量。</a:t>
            </a:r>
            <a:endParaRPr lang="en-US" altLang="zh-CN" b="1" dirty="0">
              <a:latin typeface="楷体" pitchFamily="49" charset="-122"/>
              <a:ea typeface="楷体" pitchFamily="49" charset="-122"/>
            </a:endParaRPr>
          </a:p>
          <a:p>
            <a:pPr algn="ctr">
              <a:lnSpc>
                <a:spcPct val="150000"/>
              </a:lnSpc>
            </a:pPr>
            <a:r>
              <a:rPr lang="zh-CN" altLang="en-US" sz="3200" b="1" dirty="0" smtClean="0">
                <a:solidFill>
                  <a:srgbClr val="C00000"/>
                </a:solidFill>
                <a:latin typeface="Times New Roman" pitchFamily="18" charset="0"/>
                <a:ea typeface="楷体" pitchFamily="49" charset="-122"/>
                <a:cs typeface="Times New Roman" pitchFamily="18" charset="0"/>
              </a:rPr>
              <a:t>Ｋ</a:t>
            </a:r>
            <a:r>
              <a:rPr lang="en-US" altLang="zh-CN" sz="3200" b="1" dirty="0" smtClean="0">
                <a:latin typeface="Times New Roman" pitchFamily="18" charset="0"/>
                <a:ea typeface="楷体" pitchFamily="49" charset="-122"/>
                <a:cs typeface="Times New Roman" pitchFamily="18" charset="0"/>
              </a:rPr>
              <a:t>= 1/</a:t>
            </a:r>
            <a:r>
              <a:rPr lang="en-US" altLang="zh-CN" sz="3200" b="1" i="1" dirty="0" smtClean="0">
                <a:latin typeface="Times New Roman" pitchFamily="18" charset="0"/>
                <a:ea typeface="楷体" pitchFamily="49" charset="-122"/>
                <a:cs typeface="Times New Roman" pitchFamily="18" charset="0"/>
              </a:rPr>
              <a:t>k</a:t>
            </a:r>
            <a:r>
              <a:rPr lang="zh-CN" altLang="en-US" sz="3200" b="1" dirty="0" smtClean="0">
                <a:latin typeface="楷体" pitchFamily="49" charset="-122"/>
                <a:ea typeface="楷体" pitchFamily="49" charset="-122"/>
              </a:rPr>
              <a:t> </a:t>
            </a:r>
            <a:endParaRPr lang="zh-CN" altLang="en-US" sz="3200" b="1" dirty="0">
              <a:latin typeface="楷体" pitchFamily="49" charset="-122"/>
              <a:ea typeface="楷体" pitchFamily="49" charset="-122"/>
            </a:endParaRPr>
          </a:p>
        </p:txBody>
      </p:sp>
      <p:sp>
        <p:nvSpPr>
          <p:cNvPr id="3" name="矩形 2"/>
          <p:cNvSpPr/>
          <p:nvPr/>
        </p:nvSpPr>
        <p:spPr>
          <a:xfrm>
            <a:off x="1331640" y="1550663"/>
            <a:ext cx="4319588" cy="523220"/>
          </a:xfrm>
          <a:prstGeom prst="rect">
            <a:avLst/>
          </a:prstGeom>
        </p:spPr>
        <p:txBody>
          <a:bodyPr>
            <a:spAutoFit/>
          </a:bodyPr>
          <a:lstStyle/>
          <a:p>
            <a:r>
              <a:rPr lang="zh-CN" altLang="en-US" sz="2800" b="1" dirty="0">
                <a:latin typeface="楷体" pitchFamily="49" charset="-122"/>
                <a:ea typeface="楷体" pitchFamily="49" charset="-122"/>
              </a:rPr>
              <a:t>② 体积弹性模量</a:t>
            </a:r>
            <a:r>
              <a:rPr lang="en-US" altLang="zh-CN" sz="2800" b="1" dirty="0">
                <a:latin typeface="楷体" pitchFamily="49" charset="-122"/>
                <a:ea typeface="楷体" pitchFamily="49" charset="-122"/>
              </a:rPr>
              <a:t>K</a:t>
            </a:r>
            <a:endParaRPr lang="en-US" altLang="zh-CN" sz="28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idx="1"/>
          </p:nvPr>
        </p:nvSpPr>
        <p:spPr>
          <a:xfrm>
            <a:off x="1187624" y="2204864"/>
            <a:ext cx="6984776" cy="2088232"/>
          </a:xfrm>
        </p:spPr>
        <p:txBody>
          <a:bodyPr>
            <a:noAutofit/>
          </a:bodyPr>
          <a:lstStyle/>
          <a:p>
            <a:pPr marL="0" indent="0" algn="ctr" eaLnBrk="1" hangingPunct="1">
              <a:lnSpc>
                <a:spcPct val="150000"/>
              </a:lnSpc>
              <a:spcBef>
                <a:spcPct val="0"/>
              </a:spcBef>
              <a:buFont typeface="Wingdings" pitchFamily="2" charset="2"/>
              <a:buNone/>
            </a:pPr>
            <a:r>
              <a:rPr lang="zh-CN" altLang="en-US" sz="2800" b="1" dirty="0" smtClean="0">
                <a:latin typeface="楷体" pitchFamily="49" charset="-122"/>
                <a:ea typeface="楷体" pitchFamily="49" charset="-122"/>
              </a:rPr>
              <a:t>常温下纯净液压油的体积弹性模量：</a:t>
            </a:r>
          </a:p>
          <a:p>
            <a:pPr marL="0" indent="0" eaLnBrk="1" hangingPunct="1">
              <a:lnSpc>
                <a:spcPct val="150000"/>
              </a:lnSpc>
              <a:spcBef>
                <a:spcPct val="0"/>
              </a:spcBef>
              <a:spcAft>
                <a:spcPct val="50000"/>
              </a:spcAft>
              <a:buNone/>
            </a:pPr>
            <a:r>
              <a:rPr lang="en-US" altLang="zh-CN" sz="2800" b="1" dirty="0" smtClean="0">
                <a:latin typeface="Times New Roman" pitchFamily="18" charset="0"/>
                <a:ea typeface="楷体" pitchFamily="49" charset="-122"/>
                <a:cs typeface="Times New Roman" pitchFamily="18" charset="0"/>
              </a:rPr>
              <a:t>                (</a:t>
            </a:r>
            <a:r>
              <a:rPr lang="en-US" altLang="zh-CN" sz="2800" b="1" dirty="0">
                <a:latin typeface="Times New Roman" pitchFamily="18" charset="0"/>
                <a:ea typeface="楷体" pitchFamily="49" charset="-122"/>
                <a:cs typeface="Times New Roman" pitchFamily="18" charset="0"/>
              </a:rPr>
              <a:t>1.4</a:t>
            </a:r>
            <a:r>
              <a:rPr lang="zh-CN" altLang="en-US" sz="2800" b="1" dirty="0">
                <a:latin typeface="Times New Roman" pitchFamily="18" charset="0"/>
                <a:ea typeface="楷体" pitchFamily="49" charset="-122"/>
                <a:cs typeface="Times New Roman" pitchFamily="18" charset="0"/>
              </a:rPr>
              <a:t>～ </a:t>
            </a:r>
            <a:r>
              <a:rPr lang="en-US" altLang="zh-CN" sz="2800" b="1" dirty="0">
                <a:latin typeface="Times New Roman" pitchFamily="18" charset="0"/>
                <a:ea typeface="楷体" pitchFamily="49" charset="-122"/>
                <a:cs typeface="Times New Roman" pitchFamily="18" charset="0"/>
              </a:rPr>
              <a:t>2.0)×10</a:t>
            </a:r>
            <a:r>
              <a:rPr lang="en-US" altLang="zh-CN" sz="2800" b="1" baseline="30000" dirty="0">
                <a:latin typeface="Times New Roman" pitchFamily="18" charset="0"/>
                <a:ea typeface="楷体" pitchFamily="49" charset="-122"/>
                <a:cs typeface="Times New Roman" pitchFamily="18" charset="0"/>
              </a:rPr>
              <a:t>9</a:t>
            </a:r>
            <a:r>
              <a:rPr lang="en-US" altLang="zh-CN" sz="2800" b="1" dirty="0">
                <a:latin typeface="Times New Roman" pitchFamily="18" charset="0"/>
                <a:ea typeface="楷体" pitchFamily="49" charset="-122"/>
                <a:cs typeface="Times New Roman" pitchFamily="18" charset="0"/>
              </a:rPr>
              <a:t>  N/m</a:t>
            </a:r>
            <a:r>
              <a:rPr lang="en-US" altLang="zh-CN" sz="2800" b="1" baseline="30000" dirty="0">
                <a:latin typeface="Times New Roman" pitchFamily="18" charset="0"/>
                <a:ea typeface="楷体" pitchFamily="49" charset="-122"/>
                <a:cs typeface="Times New Roman" pitchFamily="18" charset="0"/>
              </a:rPr>
              <a:t>2</a:t>
            </a:r>
          </a:p>
          <a:p>
            <a:pPr marL="0" indent="0" eaLnBrk="1" hangingPunct="1">
              <a:lnSpc>
                <a:spcPct val="150000"/>
              </a:lnSpc>
              <a:spcBef>
                <a:spcPct val="0"/>
              </a:spcBef>
              <a:spcAft>
                <a:spcPct val="50000"/>
              </a:spcAft>
              <a:buFont typeface="Wingdings 2" pitchFamily="18" charset="2"/>
              <a:buNone/>
            </a:pPr>
            <a:r>
              <a:rPr lang="zh-CN" altLang="en-US" sz="2800" b="1" dirty="0">
                <a:latin typeface="Times New Roman" pitchFamily="18" charset="0"/>
                <a:ea typeface="楷体" pitchFamily="49" charset="-122"/>
                <a:cs typeface="Times New Roman" pitchFamily="18" charset="0"/>
              </a:rPr>
              <a:t>     </a:t>
            </a:r>
            <a:r>
              <a:rPr lang="en-US" altLang="zh-CN" sz="2800" b="1" dirty="0">
                <a:latin typeface="Times New Roman" pitchFamily="18" charset="0"/>
                <a:ea typeface="楷体" pitchFamily="49" charset="-122"/>
                <a:cs typeface="Times New Roman" pitchFamily="18" charset="0"/>
              </a:rPr>
              <a:t>   </a:t>
            </a:r>
            <a:r>
              <a:rPr lang="en-US" altLang="zh-CN" sz="2800" b="1" dirty="0" smtClean="0">
                <a:latin typeface="Times New Roman" pitchFamily="18" charset="0"/>
                <a:ea typeface="楷体" pitchFamily="49" charset="-122"/>
                <a:cs typeface="Times New Roman" pitchFamily="18" charset="0"/>
              </a:rPr>
              <a:t>        </a:t>
            </a:r>
            <a:r>
              <a:rPr lang="en-US" altLang="zh-CN" sz="2800" b="1" dirty="0">
                <a:latin typeface="Times New Roman" pitchFamily="18" charset="0"/>
                <a:ea typeface="楷体" pitchFamily="49" charset="-122"/>
                <a:cs typeface="Times New Roman" pitchFamily="18" charset="0"/>
              </a:rPr>
              <a:t>K</a:t>
            </a:r>
            <a:r>
              <a:rPr lang="zh-CN" altLang="en-US" sz="2800" b="1" baseline="-25000" dirty="0">
                <a:latin typeface="Times New Roman" pitchFamily="18" charset="0"/>
                <a:ea typeface="楷体" pitchFamily="49" charset="-122"/>
                <a:cs typeface="Times New Roman" pitchFamily="18" charset="0"/>
              </a:rPr>
              <a:t>钢</a:t>
            </a:r>
            <a:r>
              <a:rPr lang="zh-CN" altLang="en-US" sz="2800" b="1" dirty="0">
                <a:latin typeface="Times New Roman" pitchFamily="18" charset="0"/>
                <a:ea typeface="楷体" pitchFamily="49" charset="-122"/>
                <a:cs typeface="Times New Roman" pitchFamily="18" charset="0"/>
              </a:rPr>
              <a:t> </a:t>
            </a:r>
            <a:r>
              <a:rPr lang="en-US" altLang="zh-CN" sz="2800" b="1" dirty="0">
                <a:latin typeface="Times New Roman" pitchFamily="18" charset="0"/>
                <a:ea typeface="楷体" pitchFamily="49" charset="-122"/>
                <a:cs typeface="Times New Roman" pitchFamily="18" charset="0"/>
              </a:rPr>
              <a:t>= 100</a:t>
            </a:r>
            <a:r>
              <a:rPr lang="zh-CN" altLang="en-US" sz="2800" b="1" dirty="0">
                <a:latin typeface="Times New Roman" pitchFamily="18" charset="0"/>
                <a:ea typeface="楷体" pitchFamily="49" charset="-122"/>
                <a:cs typeface="Times New Roman" pitchFamily="18" charset="0"/>
              </a:rPr>
              <a:t>～</a:t>
            </a:r>
            <a:r>
              <a:rPr lang="en-US" altLang="zh-CN" sz="2800" b="1" dirty="0">
                <a:latin typeface="Times New Roman" pitchFamily="18" charset="0"/>
                <a:ea typeface="楷体" pitchFamily="49" charset="-122"/>
                <a:cs typeface="Times New Roman" pitchFamily="18" charset="0"/>
              </a:rPr>
              <a:t>150 K</a:t>
            </a:r>
            <a:r>
              <a:rPr lang="zh-CN" altLang="en-US" sz="2800" b="1" baseline="-25000" dirty="0">
                <a:latin typeface="Times New Roman" pitchFamily="18" charset="0"/>
                <a:ea typeface="楷体" pitchFamily="49" charset="-122"/>
                <a:cs typeface="Times New Roman" pitchFamily="18" charset="0"/>
              </a:rPr>
              <a:t>油</a:t>
            </a:r>
            <a:r>
              <a:rPr lang="zh-CN" altLang="en-US" sz="2800" b="1" dirty="0">
                <a:latin typeface="Times New Roman" pitchFamily="18" charset="0"/>
                <a:ea typeface="楷体" pitchFamily="49" charset="-122"/>
                <a:cs typeface="Times New Roman" pitchFamily="18" charset="0"/>
              </a:rPr>
              <a:t> </a:t>
            </a:r>
          </a:p>
          <a:p>
            <a:pPr marL="0" indent="0" eaLnBrk="1" hangingPunct="1">
              <a:lnSpc>
                <a:spcPct val="150000"/>
              </a:lnSpc>
              <a:spcBef>
                <a:spcPct val="0"/>
              </a:spcBef>
              <a:buFont typeface="Wingdings 2" pitchFamily="18" charset="2"/>
              <a:buNone/>
            </a:pPr>
            <a:r>
              <a:rPr lang="zh-CN" altLang="en-US" sz="2800" b="1" dirty="0" smtClean="0">
                <a:latin typeface="Times New Roman" pitchFamily="18" charset="0"/>
                <a:ea typeface="楷体_GB2312" pitchFamily="49" charset="-122"/>
              </a:rPr>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
          <p:cNvSpPr>
            <a:spLocks noChangeArrowheads="1"/>
          </p:cNvSpPr>
          <p:nvPr/>
        </p:nvSpPr>
        <p:spPr bwMode="auto">
          <a:xfrm>
            <a:off x="1084601" y="1556792"/>
            <a:ext cx="6768752"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spcAft>
                <a:spcPts val="0"/>
              </a:spcAft>
            </a:pPr>
            <a:r>
              <a:rPr lang="zh-CN" altLang="en-US" sz="2800" b="1" dirty="0" smtClean="0">
                <a:latin typeface="楷体" pitchFamily="49" charset="-122"/>
                <a:ea typeface="楷体" pitchFamily="49" charset="-122"/>
              </a:rPr>
              <a:t>    </a:t>
            </a:r>
            <a:r>
              <a:rPr lang="zh-CN" altLang="en-US" b="1" dirty="0" smtClean="0">
                <a:latin typeface="楷体" pitchFamily="49" charset="-122"/>
                <a:ea typeface="楷体" pitchFamily="49" charset="-122"/>
              </a:rPr>
              <a:t>本章</a:t>
            </a:r>
            <a:r>
              <a:rPr lang="zh-CN" altLang="en-US" b="1" dirty="0">
                <a:latin typeface="楷体" pitchFamily="49" charset="-122"/>
                <a:ea typeface="楷体" pitchFamily="49" charset="-122"/>
              </a:rPr>
              <a:t>主要</a:t>
            </a:r>
            <a:r>
              <a:rPr lang="zh-CN" altLang="en-US" b="1" dirty="0" smtClean="0">
                <a:latin typeface="楷体" pitchFamily="49" charset="-122"/>
                <a:ea typeface="楷体" pitchFamily="49" charset="-122"/>
              </a:rPr>
              <a:t>介绍液压传动</a:t>
            </a:r>
            <a:r>
              <a:rPr lang="zh-CN" altLang="en-US" b="1" dirty="0">
                <a:latin typeface="楷体" pitchFamily="49" charset="-122"/>
                <a:ea typeface="楷体" pitchFamily="49" charset="-122"/>
              </a:rPr>
              <a:t>的</a:t>
            </a:r>
            <a:r>
              <a:rPr lang="zh-CN" altLang="en-US" b="1" dirty="0" smtClean="0">
                <a:solidFill>
                  <a:srgbClr val="FF0000"/>
                </a:solidFill>
                <a:latin typeface="楷体" pitchFamily="49" charset="-122"/>
                <a:ea typeface="楷体" pitchFamily="49" charset="-122"/>
              </a:rPr>
              <a:t>工作介质</a:t>
            </a:r>
            <a:r>
              <a:rPr lang="en-US" altLang="zh-CN" b="1" dirty="0" smtClean="0">
                <a:solidFill>
                  <a:srgbClr val="FF0000"/>
                </a:solidFill>
                <a:latin typeface="楷体" pitchFamily="49" charset="-122"/>
                <a:ea typeface="楷体" pitchFamily="49" charset="-122"/>
              </a:rPr>
              <a:t>—-</a:t>
            </a:r>
            <a:r>
              <a:rPr lang="zh-CN" altLang="en-US" b="1" dirty="0" smtClean="0">
                <a:solidFill>
                  <a:srgbClr val="FF0000"/>
                </a:solidFill>
                <a:latin typeface="楷体" pitchFamily="49" charset="-122"/>
                <a:ea typeface="楷体" pitchFamily="49" charset="-122"/>
              </a:rPr>
              <a:t>油</a:t>
            </a:r>
            <a:r>
              <a:rPr lang="zh-CN" altLang="en-US" b="1" dirty="0">
                <a:solidFill>
                  <a:srgbClr val="FF0000"/>
                </a:solidFill>
                <a:latin typeface="楷体" pitchFamily="49" charset="-122"/>
                <a:ea typeface="楷体" pitchFamily="49" charset="-122"/>
              </a:rPr>
              <a:t>液</a:t>
            </a:r>
            <a:r>
              <a:rPr lang="zh-CN" altLang="en-US" b="1" dirty="0">
                <a:latin typeface="楷体" pitchFamily="49" charset="-122"/>
                <a:ea typeface="楷体" pitchFamily="49" charset="-122"/>
              </a:rPr>
              <a:t>的</a:t>
            </a:r>
            <a:r>
              <a:rPr lang="zh-CN" altLang="en-US" b="1" dirty="0" smtClean="0">
                <a:latin typeface="楷体" pitchFamily="49" charset="-122"/>
                <a:ea typeface="楷体" pitchFamily="49" charset="-122"/>
              </a:rPr>
              <a:t>种类</a:t>
            </a:r>
            <a:r>
              <a:rPr lang="zh-CN" altLang="en-US" b="1" dirty="0">
                <a:latin typeface="楷体" pitchFamily="49" charset="-122"/>
                <a:ea typeface="楷体" pitchFamily="49" charset="-122"/>
              </a:rPr>
              <a:t>及其</a:t>
            </a:r>
            <a:r>
              <a:rPr lang="zh-CN" altLang="en-US" b="1" dirty="0" smtClean="0">
                <a:latin typeface="楷体" pitchFamily="49" charset="-122"/>
                <a:ea typeface="楷体" pitchFamily="49" charset="-122"/>
              </a:rPr>
              <a:t>物理性质</a:t>
            </a:r>
            <a:r>
              <a:rPr lang="zh-CN" altLang="en-US" b="1" dirty="0">
                <a:latin typeface="楷体" pitchFamily="49" charset="-122"/>
                <a:ea typeface="楷体" pitchFamily="49" charset="-122"/>
              </a:rPr>
              <a:t>，研究</a:t>
            </a:r>
            <a:r>
              <a:rPr lang="zh-CN" altLang="en-US" b="1" dirty="0">
                <a:solidFill>
                  <a:srgbClr val="FF0000"/>
                </a:solidFill>
                <a:latin typeface="楷体" pitchFamily="49" charset="-122"/>
                <a:ea typeface="楷体" pitchFamily="49" charset="-122"/>
              </a:rPr>
              <a:t>油液</a:t>
            </a:r>
            <a:r>
              <a:rPr lang="zh-CN" altLang="en-US" b="1" dirty="0">
                <a:latin typeface="楷体" pitchFamily="49" charset="-122"/>
                <a:ea typeface="楷体" pitchFamily="49" charset="-122"/>
              </a:rPr>
              <a:t>的静力学和动力学的规律</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   </a:t>
            </a:r>
            <a:endParaRPr lang="zh-CN" altLang="en-US" b="1" dirty="0">
              <a:ea typeface="楷体_GB2312" pitchFamily="49" charset="-122"/>
            </a:endParaRPr>
          </a:p>
        </p:txBody>
      </p:sp>
      <p:pic>
        <p:nvPicPr>
          <p:cNvPr id="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740474"/>
            <a:ext cx="4176807" cy="313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p:cNvSpPr txBox="1">
            <a:spLocks/>
          </p:cNvSpPr>
          <p:nvPr/>
        </p:nvSpPr>
        <p:spPr>
          <a:xfrm>
            <a:off x="5364088" y="3868430"/>
            <a:ext cx="2520280" cy="2880320"/>
          </a:xfrm>
          <a:prstGeom prst="rect">
            <a:avLst/>
          </a:prstGeom>
          <a:ln w="38100">
            <a:solidFill>
              <a:schemeClr val="tx2"/>
            </a:solidFill>
            <a:miter lim="800000"/>
            <a:headEnd/>
            <a:tailEnd/>
          </a:ln>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eaLnBrk="1" hangingPunct="1">
              <a:lnSpc>
                <a:spcPct val="150000"/>
              </a:lnSpc>
              <a:spcBef>
                <a:spcPct val="0"/>
              </a:spcBef>
              <a:buFont typeface="Wingdings" panose="05000000000000000000" pitchFamily="2" charset="2"/>
              <a:buNone/>
            </a:pPr>
            <a:r>
              <a:rPr kumimoji="0" lang="en-US" altLang="zh-CN" sz="2400" b="1" u="sng" dirty="0" smtClean="0">
                <a:latin typeface="楷体" panose="02010609060101010101" pitchFamily="49" charset="-122"/>
                <a:ea typeface="楷体" panose="02010609060101010101" pitchFamily="49" charset="-122"/>
              </a:rPr>
              <a:t>1</a:t>
            </a:r>
            <a:r>
              <a:rPr kumimoji="0" lang="zh-CN" altLang="en-US" sz="2400" b="1" u="sng" dirty="0" smtClean="0">
                <a:latin typeface="楷体" panose="02010609060101010101" pitchFamily="49" charset="-122"/>
                <a:ea typeface="楷体" panose="02010609060101010101" pitchFamily="49" charset="-122"/>
              </a:rPr>
              <a:t>、液压动力元件</a:t>
            </a:r>
            <a:r>
              <a:rPr kumimoji="0" lang="en-US" altLang="zh-CN" sz="2400" b="1" u="sng" dirty="0" smtClean="0">
                <a:latin typeface="楷体" panose="02010609060101010101" pitchFamily="49" charset="-122"/>
                <a:ea typeface="楷体" panose="02010609060101010101" pitchFamily="49" charset="-122"/>
              </a:rPr>
              <a:t/>
            </a:r>
            <a:br>
              <a:rPr kumimoji="0" lang="en-US" altLang="zh-CN" sz="2400" b="1" u="sng" dirty="0" smtClean="0">
                <a:latin typeface="楷体" panose="02010609060101010101" pitchFamily="49" charset="-122"/>
                <a:ea typeface="楷体" panose="02010609060101010101" pitchFamily="49" charset="-122"/>
              </a:rPr>
            </a:br>
            <a:r>
              <a:rPr kumimoji="0" lang="en-US" altLang="zh-CN" sz="2400" b="1" u="sng" dirty="0" smtClean="0">
                <a:latin typeface="楷体" panose="02010609060101010101" pitchFamily="49" charset="-122"/>
                <a:ea typeface="楷体" panose="02010609060101010101" pitchFamily="49" charset="-122"/>
              </a:rPr>
              <a:t>2</a:t>
            </a:r>
            <a:r>
              <a:rPr kumimoji="0" lang="zh-CN" altLang="en-US" sz="2400" b="1" u="sng" dirty="0" smtClean="0">
                <a:latin typeface="楷体" panose="02010609060101010101" pitchFamily="49" charset="-122"/>
                <a:ea typeface="楷体" panose="02010609060101010101" pitchFamily="49" charset="-122"/>
              </a:rPr>
              <a:t>、液压执行元件</a:t>
            </a:r>
            <a:endParaRPr kumimoji="0" lang="en-US" altLang="zh-CN" sz="2400" b="1" u="sng" dirty="0" smtClean="0">
              <a:latin typeface="楷体" panose="02010609060101010101" pitchFamily="49" charset="-122"/>
              <a:ea typeface="楷体" panose="02010609060101010101" pitchFamily="49" charset="-122"/>
            </a:endParaRPr>
          </a:p>
          <a:p>
            <a:pPr marL="0" indent="0" eaLnBrk="1" hangingPunct="1">
              <a:lnSpc>
                <a:spcPct val="150000"/>
              </a:lnSpc>
              <a:spcBef>
                <a:spcPct val="0"/>
              </a:spcBef>
              <a:buFont typeface="Wingdings" panose="05000000000000000000" pitchFamily="2" charset="2"/>
              <a:buNone/>
            </a:pPr>
            <a:r>
              <a:rPr kumimoji="0" lang="en-US" altLang="zh-CN" sz="2400" b="1" u="sng" dirty="0" smtClean="0">
                <a:latin typeface="楷体" panose="02010609060101010101" pitchFamily="49" charset="-122"/>
                <a:ea typeface="楷体" panose="02010609060101010101" pitchFamily="49" charset="-122"/>
              </a:rPr>
              <a:t>3</a:t>
            </a:r>
            <a:r>
              <a:rPr kumimoji="0" lang="zh-CN" altLang="en-US" sz="2400" b="1" u="sng" dirty="0" smtClean="0">
                <a:latin typeface="楷体" panose="02010609060101010101" pitchFamily="49" charset="-122"/>
                <a:ea typeface="楷体" panose="02010609060101010101" pitchFamily="49" charset="-122"/>
              </a:rPr>
              <a:t>、液压控制元件</a:t>
            </a:r>
            <a:r>
              <a:rPr kumimoji="0" lang="en-US" altLang="zh-CN" sz="2400" b="1" u="sng" dirty="0" smtClean="0">
                <a:latin typeface="楷体" panose="02010609060101010101" pitchFamily="49" charset="-122"/>
                <a:ea typeface="楷体" panose="02010609060101010101" pitchFamily="49" charset="-122"/>
              </a:rPr>
              <a:t/>
            </a:r>
            <a:br>
              <a:rPr kumimoji="0" lang="en-US" altLang="zh-CN" sz="2400" b="1" u="sng" dirty="0" smtClean="0">
                <a:latin typeface="楷体" panose="02010609060101010101" pitchFamily="49" charset="-122"/>
                <a:ea typeface="楷体" panose="02010609060101010101" pitchFamily="49" charset="-122"/>
              </a:rPr>
            </a:br>
            <a:r>
              <a:rPr kumimoji="0" lang="en-US" altLang="zh-CN" sz="2400" b="1" u="sng" dirty="0" smtClean="0">
                <a:latin typeface="楷体" panose="02010609060101010101" pitchFamily="49" charset="-122"/>
                <a:ea typeface="楷体" panose="02010609060101010101" pitchFamily="49" charset="-122"/>
              </a:rPr>
              <a:t>4</a:t>
            </a:r>
            <a:r>
              <a:rPr kumimoji="0" lang="zh-CN" altLang="en-US" sz="2400" b="1" u="sng" dirty="0" smtClean="0">
                <a:latin typeface="楷体" panose="02010609060101010101" pitchFamily="49" charset="-122"/>
                <a:ea typeface="楷体" panose="02010609060101010101" pitchFamily="49" charset="-122"/>
              </a:rPr>
              <a:t>、液压辅助元件</a:t>
            </a:r>
            <a:endParaRPr kumimoji="0" lang="en-US" altLang="zh-CN" sz="2400" b="1" u="sng" dirty="0" smtClean="0">
              <a:latin typeface="楷体" panose="02010609060101010101" pitchFamily="49" charset="-122"/>
              <a:ea typeface="楷体" panose="02010609060101010101" pitchFamily="49" charset="-122"/>
            </a:endParaRPr>
          </a:p>
          <a:p>
            <a:pPr marL="0" indent="0" eaLnBrk="1" hangingPunct="1">
              <a:lnSpc>
                <a:spcPct val="150000"/>
              </a:lnSpc>
              <a:spcBef>
                <a:spcPct val="0"/>
              </a:spcBef>
              <a:buFont typeface="Wingdings" panose="05000000000000000000" pitchFamily="2" charset="2"/>
              <a:buNone/>
            </a:pPr>
            <a:r>
              <a:rPr kumimoji="0" lang="en-US" altLang="zh-CN" sz="2400" b="1" u="sng" dirty="0" smtClean="0">
                <a:solidFill>
                  <a:srgbClr val="FF0000"/>
                </a:solidFill>
                <a:latin typeface="楷体" panose="02010609060101010101" pitchFamily="49" charset="-122"/>
                <a:ea typeface="楷体" panose="02010609060101010101" pitchFamily="49" charset="-122"/>
              </a:rPr>
              <a:t>5</a:t>
            </a:r>
            <a:r>
              <a:rPr kumimoji="0" lang="zh-CN" altLang="en-US" sz="2400" b="1" u="sng" dirty="0" smtClean="0">
                <a:solidFill>
                  <a:srgbClr val="FF0000"/>
                </a:solidFill>
                <a:latin typeface="楷体" panose="02010609060101010101" pitchFamily="49" charset="-122"/>
                <a:ea typeface="楷体" panose="02010609060101010101" pitchFamily="49" charset="-122"/>
              </a:rPr>
              <a:t>、工作介质   </a:t>
            </a:r>
            <a:endParaRPr kumimoji="0" lang="zh-CN" altLang="en-US" sz="2400" dirty="0" smtClean="0">
              <a:solidFill>
                <a:srgbClr val="FF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矩形 3"/>
          <p:cNvSpPr/>
          <p:nvPr/>
        </p:nvSpPr>
        <p:spPr>
          <a:xfrm>
            <a:off x="899592" y="2132856"/>
            <a:ext cx="7056784" cy="3182923"/>
          </a:xfrm>
          <a:prstGeom prst="rect">
            <a:avLst/>
          </a:prstGeom>
        </p:spPr>
        <p:txBody>
          <a:bodyPr wrap="square">
            <a:spAutoFit/>
          </a:bodyPr>
          <a:lstStyle/>
          <a:p>
            <a:pPr>
              <a:lnSpc>
                <a:spcPct val="150000"/>
              </a:lnSpc>
            </a:pPr>
            <a:r>
              <a:rPr lang="zh-CN" altLang="en-US" b="1" dirty="0" smtClean="0">
                <a:latin typeface="楷体" pitchFamily="49" charset="-122"/>
                <a:ea typeface="楷体" pitchFamily="49" charset="-122"/>
              </a:rPr>
              <a:t>   </a:t>
            </a:r>
            <a:r>
              <a:rPr lang="en-US" altLang="zh-CN" b="1" dirty="0" smtClean="0">
                <a:latin typeface="Times New Roman" pitchFamily="18" charset="0"/>
                <a:ea typeface="楷体" pitchFamily="49" charset="-122"/>
                <a:cs typeface="Times New Roman" pitchFamily="18" charset="0"/>
              </a:rPr>
              <a:t> T</a:t>
            </a:r>
            <a:r>
              <a:rPr lang="en-US" altLang="zh-CN" b="1" dirty="0">
                <a:latin typeface="Times New Roman" pitchFamily="18" charset="0"/>
                <a:ea typeface="楷体" pitchFamily="49" charset="-122"/>
                <a:cs typeface="Times New Roman" pitchFamily="18" charset="0"/>
              </a:rPr>
              <a:t>↑  </a:t>
            </a:r>
            <a:r>
              <a:rPr lang="zh-CN" altLang="en-US" b="1" dirty="0" smtClean="0">
                <a:latin typeface="Times New Roman" pitchFamily="18" charset="0"/>
                <a:ea typeface="楷体" pitchFamily="49" charset="-122"/>
                <a:cs typeface="Times New Roman" pitchFamily="18" charset="0"/>
              </a:rPr>
              <a:t>，</a:t>
            </a:r>
            <a:r>
              <a:rPr lang="en-US" altLang="zh-CN" b="1" dirty="0" smtClean="0">
                <a:latin typeface="Times New Roman" pitchFamily="18" charset="0"/>
                <a:ea typeface="楷体" pitchFamily="49" charset="-122"/>
                <a:cs typeface="Times New Roman" pitchFamily="18" charset="0"/>
              </a:rPr>
              <a:t> </a:t>
            </a:r>
            <a:r>
              <a:rPr lang="en-US" altLang="zh-CN" b="1" dirty="0">
                <a:latin typeface="Times New Roman" pitchFamily="18" charset="0"/>
                <a:ea typeface="楷体" pitchFamily="49" charset="-122"/>
                <a:cs typeface="Times New Roman" pitchFamily="18" charset="0"/>
              </a:rPr>
              <a:t>K↓</a:t>
            </a:r>
            <a:endParaRPr lang="en-US" altLang="zh-CN" b="1" dirty="0">
              <a:latin typeface="楷体" pitchFamily="49" charset="-122"/>
              <a:ea typeface="楷体" pitchFamily="49" charset="-122"/>
            </a:endParaRPr>
          </a:p>
          <a:p>
            <a:pPr>
              <a:lnSpc>
                <a:spcPct val="150000"/>
              </a:lnSpc>
            </a:pPr>
            <a:r>
              <a:rPr lang="en-US" altLang="zh-CN" b="1" dirty="0">
                <a:latin typeface="楷体" pitchFamily="49" charset="-122"/>
                <a:ea typeface="楷体" pitchFamily="49" charset="-122"/>
              </a:rPr>
              <a:t>   </a:t>
            </a:r>
            <a:r>
              <a:rPr lang="zh-CN" altLang="en-US" b="1" dirty="0" smtClean="0">
                <a:latin typeface="楷体" pitchFamily="49" charset="-122"/>
                <a:ea typeface="楷体" pitchFamily="49" charset="-122"/>
              </a:rPr>
              <a:t>正常</a:t>
            </a:r>
            <a:r>
              <a:rPr lang="zh-CN" altLang="en-US" b="1" dirty="0">
                <a:latin typeface="楷体" pitchFamily="49" charset="-122"/>
                <a:ea typeface="楷体" pitchFamily="49" charset="-122"/>
              </a:rPr>
              <a:t>工作温度范围内，</a:t>
            </a:r>
            <a:r>
              <a:rPr lang="en-US" altLang="zh-CN" b="1" dirty="0">
                <a:latin typeface="楷体" pitchFamily="49" charset="-122"/>
                <a:ea typeface="楷体" pitchFamily="49" charset="-122"/>
              </a:rPr>
              <a:t>K</a:t>
            </a:r>
            <a:r>
              <a:rPr lang="zh-CN" altLang="en-US" b="1" dirty="0">
                <a:latin typeface="楷体" pitchFamily="49" charset="-122"/>
                <a:ea typeface="楷体" pitchFamily="49" charset="-122"/>
              </a:rPr>
              <a:t>值会有</a:t>
            </a:r>
            <a:r>
              <a:rPr lang="en-US" altLang="zh-CN" b="1" dirty="0">
                <a:latin typeface="楷体" pitchFamily="49" charset="-122"/>
                <a:ea typeface="楷体" pitchFamily="49" charset="-122"/>
              </a:rPr>
              <a:t>5</a:t>
            </a:r>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25</a:t>
            </a:r>
            <a:r>
              <a:rPr lang="zh-CN" altLang="en-US" b="1" dirty="0">
                <a:latin typeface="楷体" pitchFamily="49" charset="-122"/>
                <a:ea typeface="楷体" pitchFamily="49" charset="-122"/>
              </a:rPr>
              <a:t>％的变化</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a:lnSpc>
                <a:spcPct val="150000"/>
              </a:lnSpc>
            </a:pPr>
            <a:endParaRPr lang="zh-CN" altLang="en-US" b="1" dirty="0">
              <a:latin typeface="楷体" pitchFamily="49" charset="-122"/>
              <a:ea typeface="楷体" pitchFamily="49" charset="-122"/>
            </a:endParaRPr>
          </a:p>
          <a:p>
            <a:pPr>
              <a:lnSpc>
                <a:spcPct val="150000"/>
              </a:lnSpc>
              <a:spcBef>
                <a:spcPts val="2500"/>
              </a:spcBef>
            </a:pPr>
            <a:r>
              <a:rPr lang="en-US" altLang="zh-CN" b="1" dirty="0">
                <a:latin typeface="Times New Roman" pitchFamily="18" charset="0"/>
                <a:ea typeface="楷体" pitchFamily="49" charset="-122"/>
                <a:cs typeface="Times New Roman" pitchFamily="18" charset="0"/>
              </a:rPr>
              <a:t> </a:t>
            </a:r>
            <a:r>
              <a:rPr lang="en-US" altLang="zh-CN" b="1" dirty="0" smtClean="0">
                <a:latin typeface="Times New Roman" pitchFamily="18" charset="0"/>
                <a:ea typeface="楷体" pitchFamily="49" charset="-122"/>
                <a:cs typeface="Times New Roman" pitchFamily="18" charset="0"/>
              </a:rPr>
              <a:t>    </a:t>
            </a:r>
            <a:r>
              <a:rPr lang="en-US" altLang="zh-CN" b="1" dirty="0">
                <a:latin typeface="宋体"/>
                <a:ea typeface="宋体"/>
                <a:cs typeface="Times New Roman" pitchFamily="18" charset="0"/>
              </a:rPr>
              <a:t> </a:t>
            </a:r>
            <a:r>
              <a:rPr lang="en-US" altLang="zh-CN" b="1" dirty="0" smtClean="0">
                <a:latin typeface="Times New Roman" pitchFamily="18" charset="0"/>
                <a:ea typeface="楷体" pitchFamily="49" charset="-122"/>
                <a:cs typeface="Times New Roman" pitchFamily="18" charset="0"/>
              </a:rPr>
              <a:t>P</a:t>
            </a:r>
            <a:r>
              <a:rPr lang="en-US" altLang="zh-CN" b="1" dirty="0">
                <a:latin typeface="Times New Roman" pitchFamily="18" charset="0"/>
                <a:ea typeface="楷体" pitchFamily="49" charset="-122"/>
                <a:cs typeface="Times New Roman" pitchFamily="18" charset="0"/>
              </a:rPr>
              <a:t>↑  </a:t>
            </a:r>
            <a:r>
              <a:rPr lang="zh-CN" altLang="en-US" b="1" dirty="0" smtClean="0">
                <a:latin typeface="Times New Roman" pitchFamily="18" charset="0"/>
                <a:ea typeface="楷体" pitchFamily="49" charset="-122"/>
                <a:cs typeface="Times New Roman" pitchFamily="18" charset="0"/>
              </a:rPr>
              <a:t>，</a:t>
            </a:r>
            <a:r>
              <a:rPr lang="en-US" altLang="zh-CN" b="1" dirty="0" smtClean="0">
                <a:latin typeface="Times New Roman" pitchFamily="18" charset="0"/>
                <a:ea typeface="楷体" pitchFamily="49" charset="-122"/>
                <a:cs typeface="Times New Roman" pitchFamily="18" charset="0"/>
              </a:rPr>
              <a:t> </a:t>
            </a:r>
            <a:r>
              <a:rPr lang="en-US" altLang="zh-CN" b="1" dirty="0">
                <a:latin typeface="Times New Roman" pitchFamily="18" charset="0"/>
                <a:ea typeface="楷体" pitchFamily="49" charset="-122"/>
                <a:cs typeface="Times New Roman" pitchFamily="18" charset="0"/>
              </a:rPr>
              <a:t>K↑</a:t>
            </a:r>
            <a:endParaRPr lang="en-US" altLang="zh-CN" b="1" dirty="0">
              <a:latin typeface="楷体" pitchFamily="49" charset="-122"/>
              <a:ea typeface="楷体" pitchFamily="49" charset="-122"/>
            </a:endParaRPr>
          </a:p>
          <a:p>
            <a:pPr>
              <a:lnSpc>
                <a:spcPct val="150000"/>
              </a:lnSpc>
            </a:pPr>
            <a:r>
              <a:rPr lang="en-US" altLang="zh-CN" b="1" dirty="0">
                <a:latin typeface="楷体" pitchFamily="49" charset="-122"/>
                <a:ea typeface="楷体" pitchFamily="49" charset="-122"/>
              </a:rPr>
              <a:t>   </a:t>
            </a:r>
            <a:r>
              <a:rPr lang="zh-CN" altLang="en-US" b="1" dirty="0" smtClean="0">
                <a:latin typeface="楷体" pitchFamily="49" charset="-122"/>
                <a:ea typeface="楷体" pitchFamily="49" charset="-122"/>
              </a:rPr>
              <a:t>当</a:t>
            </a:r>
            <a:r>
              <a:rPr lang="en-US" altLang="zh-CN" b="1" dirty="0">
                <a:latin typeface="楷体" pitchFamily="49" charset="-122"/>
                <a:ea typeface="楷体" pitchFamily="49" charset="-122"/>
              </a:rPr>
              <a:t>P≥3MPa</a:t>
            </a:r>
            <a:r>
              <a:rPr lang="zh-CN" altLang="en-US" b="1" dirty="0">
                <a:latin typeface="楷体" pitchFamily="49" charset="-122"/>
                <a:ea typeface="楷体" pitchFamily="49" charset="-122"/>
              </a:rPr>
              <a:t>时，</a:t>
            </a:r>
            <a:r>
              <a:rPr lang="en-US" altLang="zh-CN" b="1" dirty="0">
                <a:latin typeface="楷体" pitchFamily="49" charset="-122"/>
                <a:ea typeface="楷体" pitchFamily="49" charset="-122"/>
              </a:rPr>
              <a:t>K</a:t>
            </a:r>
            <a:r>
              <a:rPr lang="zh-CN" altLang="en-US" b="1" dirty="0">
                <a:latin typeface="楷体" pitchFamily="49" charset="-122"/>
                <a:ea typeface="楷体" pitchFamily="49" charset="-122"/>
              </a:rPr>
              <a:t>值基本上不再增大。</a:t>
            </a:r>
            <a:endParaRPr lang="zh-CN" altLang="en-US" dirty="0"/>
          </a:p>
        </p:txBody>
      </p:sp>
      <p:sp>
        <p:nvSpPr>
          <p:cNvPr id="2" name="矩形 1"/>
          <p:cNvSpPr/>
          <p:nvPr/>
        </p:nvSpPr>
        <p:spPr>
          <a:xfrm>
            <a:off x="0" y="-62631"/>
            <a:ext cx="9144000" cy="113877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endParaRPr lang="en-US" altLang="zh-CN" sz="2000" b="1" dirty="0" smtClean="0">
              <a:solidFill>
                <a:prstClr val="black"/>
              </a:solidFill>
              <a:latin typeface="楷体" pitchFamily="49" charset="-122"/>
              <a:ea typeface="楷体" pitchFamily="49" charset="-122"/>
            </a:endParaRPr>
          </a:p>
          <a:p>
            <a:pPr algn="ctr"/>
            <a:r>
              <a:rPr lang="zh-CN" altLang="en-US" sz="2800" b="1" dirty="0" smtClean="0">
                <a:solidFill>
                  <a:prstClr val="black"/>
                </a:solidFill>
                <a:latin typeface="楷体" pitchFamily="49" charset="-122"/>
                <a:ea typeface="楷体" pitchFamily="49" charset="-122"/>
              </a:rPr>
              <a:t>工作介质</a:t>
            </a:r>
            <a:r>
              <a:rPr lang="zh-CN" altLang="en-US" sz="2800" b="1" dirty="0">
                <a:solidFill>
                  <a:prstClr val="black"/>
                </a:solidFill>
                <a:latin typeface="楷体" pitchFamily="49" charset="-122"/>
                <a:ea typeface="楷体" pitchFamily="49" charset="-122"/>
              </a:rPr>
              <a:t>的</a:t>
            </a:r>
            <a:r>
              <a:rPr lang="zh-CN" altLang="en-US" sz="2800" b="1" dirty="0" smtClean="0">
                <a:solidFill>
                  <a:prstClr val="black"/>
                </a:solidFill>
                <a:latin typeface="楷体" pitchFamily="49" charset="-122"/>
                <a:ea typeface="楷体" pitchFamily="49" charset="-122"/>
              </a:rPr>
              <a:t>体积模量的大小和</a:t>
            </a:r>
            <a:r>
              <a:rPr lang="zh-CN" altLang="en-US" sz="2800" b="1" dirty="0">
                <a:solidFill>
                  <a:prstClr val="black"/>
                </a:solidFill>
                <a:latin typeface="楷体" pitchFamily="49" charset="-122"/>
                <a:ea typeface="楷体" pitchFamily="49" charset="-122"/>
              </a:rPr>
              <a:t>温度、压力</a:t>
            </a:r>
            <a:r>
              <a:rPr lang="zh-CN" altLang="en-US" sz="2800" b="1" dirty="0" smtClean="0">
                <a:solidFill>
                  <a:prstClr val="black"/>
                </a:solidFill>
                <a:latin typeface="楷体" pitchFamily="49" charset="-122"/>
                <a:ea typeface="楷体" pitchFamily="49" charset="-122"/>
              </a:rPr>
              <a:t>有关</a:t>
            </a:r>
            <a:endParaRPr lang="en-US" altLang="zh-CN" sz="2800" b="1" dirty="0" smtClean="0">
              <a:solidFill>
                <a:prstClr val="black"/>
              </a:solidFill>
              <a:latin typeface="楷体" pitchFamily="49" charset="-122"/>
              <a:ea typeface="楷体" pitchFamily="49" charset="-122"/>
            </a:endParaRPr>
          </a:p>
          <a:p>
            <a:pPr algn="ctr"/>
            <a:endParaRPr lang="zh-CN" altLang="en-US" sz="2000" dirty="0"/>
          </a:p>
        </p:txBody>
      </p:sp>
    </p:spTree>
    <p:extLst>
      <p:ext uri="{BB962C8B-B14F-4D97-AF65-F5344CB8AC3E}">
        <p14:creationId xmlns:p14="http://schemas.microsoft.com/office/powerpoint/2010/main" val="292013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idx="4294967295"/>
          </p:nvPr>
        </p:nvSpPr>
        <p:spPr>
          <a:xfrm>
            <a:off x="1025481" y="2132856"/>
            <a:ext cx="7093037" cy="2619672"/>
          </a:xfrm>
        </p:spPr>
        <p:txBody>
          <a:bodyPr>
            <a:noAutofit/>
          </a:bodyPr>
          <a:lstStyle/>
          <a:p>
            <a:pPr marL="0" indent="0" eaLnBrk="1" hangingPunct="1">
              <a:lnSpc>
                <a:spcPct val="150000"/>
              </a:lnSpc>
              <a:spcBef>
                <a:spcPct val="0"/>
              </a:spcBef>
              <a:buFont typeface="Wingdings 2" pitchFamily="18" charset="2"/>
              <a:buNone/>
            </a:pPr>
            <a:r>
              <a:rPr lang="zh-CN" altLang="en-US" sz="2400" b="1" dirty="0" smtClean="0">
                <a:latin typeface="楷体_GB2312" pitchFamily="49" charset="-122"/>
                <a:ea typeface="楷体_GB2312" pitchFamily="49" charset="-122"/>
              </a:rPr>
              <a:t>     </a:t>
            </a:r>
            <a:r>
              <a:rPr lang="zh-CN" altLang="en-US" sz="2400" b="1" dirty="0" smtClean="0">
                <a:latin typeface="楷体" pitchFamily="49" charset="-122"/>
                <a:ea typeface="楷体" pitchFamily="49" charset="-122"/>
              </a:rPr>
              <a:t>液压传动工作介质的可压缩性对动态工作的液压系统来说影响大；但当液压系统在静态下（稳态）工作时，一般可以不予考虑。</a:t>
            </a:r>
            <a:endParaRPr kumimoji="1" lang="zh-CN" altLang="en-US" sz="2000" b="1" dirty="0" smtClean="0">
              <a:latin typeface="楷体" pitchFamily="49" charset="-122"/>
              <a:ea typeface="楷体" pitchFamily="49" charset="-122"/>
            </a:endParaRPr>
          </a:p>
        </p:txBody>
      </p:sp>
      <p:sp>
        <p:nvSpPr>
          <p:cNvPr id="2" name="矩形 1"/>
          <p:cNvSpPr/>
          <p:nvPr/>
        </p:nvSpPr>
        <p:spPr>
          <a:xfrm>
            <a:off x="827583" y="5085184"/>
            <a:ext cx="7488832" cy="129266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800" b="1" dirty="0">
                <a:solidFill>
                  <a:srgbClr val="FF0000"/>
                </a:solidFill>
                <a:latin typeface="楷体" pitchFamily="49" charset="-122"/>
                <a:ea typeface="楷体" pitchFamily="49" charset="-122"/>
              </a:rPr>
              <a:t>注意</a:t>
            </a:r>
            <a:r>
              <a:rPr lang="en-US" altLang="zh-CN" sz="2000" b="1" dirty="0">
                <a:latin typeface="楷体" pitchFamily="49" charset="-122"/>
                <a:ea typeface="楷体" pitchFamily="49" charset="-122"/>
              </a:rPr>
              <a:t>:</a:t>
            </a:r>
            <a:r>
              <a:rPr lang="zh-CN" altLang="en-US" b="1" dirty="0">
                <a:latin typeface="楷体" pitchFamily="49" charset="-122"/>
                <a:ea typeface="楷体" pitchFamily="49" charset="-122"/>
              </a:rPr>
              <a:t>一旦液压油中混有空气，其可压缩性将大大加强，此时便不能再将液压油看作是</a:t>
            </a:r>
            <a:r>
              <a:rPr lang="zh-CN" altLang="en-US" b="1" dirty="0" smtClean="0">
                <a:latin typeface="楷体" pitchFamily="49" charset="-122"/>
                <a:ea typeface="楷体" pitchFamily="49" charset="-122"/>
              </a:rPr>
              <a:t>不可压缩的</a:t>
            </a:r>
            <a:r>
              <a:rPr lang="zh-CN" altLang="en-US" b="1" dirty="0">
                <a:latin typeface="楷体" pitchFamily="49" charset="-122"/>
                <a:ea typeface="楷体" pitchFamily="49" charset="-122"/>
              </a:rPr>
              <a:t>。</a:t>
            </a:r>
          </a:p>
        </p:txBody>
      </p:sp>
      <p:sp>
        <p:nvSpPr>
          <p:cNvPr id="4" name="矩形 3"/>
          <p:cNvSpPr/>
          <p:nvPr/>
        </p:nvSpPr>
        <p:spPr>
          <a:xfrm>
            <a:off x="0" y="-62631"/>
            <a:ext cx="9144000" cy="113877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endParaRPr lang="en-US" altLang="zh-CN" sz="2000" b="1" dirty="0" smtClean="0">
              <a:solidFill>
                <a:prstClr val="black"/>
              </a:solidFill>
              <a:latin typeface="楷体" pitchFamily="49" charset="-122"/>
              <a:ea typeface="楷体" pitchFamily="49" charset="-122"/>
            </a:endParaRPr>
          </a:p>
          <a:p>
            <a:pPr algn="ctr"/>
            <a:r>
              <a:rPr lang="zh-CN" altLang="en-US" sz="2800" b="1" dirty="0" smtClean="0">
                <a:latin typeface="楷体" pitchFamily="49" charset="-122"/>
                <a:ea typeface="楷体" pitchFamily="49" charset="-122"/>
              </a:rPr>
              <a:t>通常</a:t>
            </a:r>
            <a:r>
              <a:rPr lang="zh-CN" altLang="en-US" sz="2800" b="1" dirty="0">
                <a:latin typeface="楷体" pitchFamily="49" charset="-122"/>
                <a:ea typeface="楷体" pitchFamily="49" charset="-122"/>
              </a:rPr>
              <a:t>状况下近似认为，液压油是不可压缩的。</a:t>
            </a:r>
            <a:endParaRPr lang="en-US" altLang="zh-CN" sz="2800" b="1" dirty="0" smtClean="0">
              <a:solidFill>
                <a:prstClr val="black"/>
              </a:solidFill>
              <a:latin typeface="楷体" pitchFamily="49" charset="-122"/>
              <a:ea typeface="楷体" pitchFamily="49" charset="-122"/>
            </a:endParaRPr>
          </a:p>
          <a:p>
            <a:pPr algn="ctr"/>
            <a:endParaRPr lang="zh-CN" alt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1680" y="2467586"/>
            <a:ext cx="6192688" cy="637675"/>
          </a:xfrm>
          <a:prstGeom prst="rect">
            <a:avLst/>
          </a:prstGeom>
        </p:spPr>
        <p:txBody>
          <a:bodyPr wrap="square">
            <a:spAutoFit/>
          </a:bodyPr>
          <a:lstStyle/>
          <a:p>
            <a:pPr>
              <a:lnSpc>
                <a:spcPct val="150000"/>
              </a:lnSpc>
              <a:spcBef>
                <a:spcPts val="600"/>
              </a:spcBef>
            </a:pPr>
            <a:r>
              <a:rPr lang="zh-CN" altLang="en-US" sz="2800" b="1" dirty="0" smtClean="0">
                <a:latin typeface="楷体" pitchFamily="49" charset="-122"/>
                <a:ea typeface="楷体" pitchFamily="49" charset="-122"/>
              </a:rPr>
              <a:t>    </a:t>
            </a:r>
            <a:endParaRPr lang="en-US" altLang="zh-CN" sz="2800" b="1" dirty="0">
              <a:latin typeface="楷体" pitchFamily="49" charset="-122"/>
              <a:ea typeface="楷体" pitchFamily="49" charset="-122"/>
            </a:endParaRPr>
          </a:p>
        </p:txBody>
      </p:sp>
      <p:sp>
        <p:nvSpPr>
          <p:cNvPr id="3" name="矩形 2"/>
          <p:cNvSpPr/>
          <p:nvPr/>
        </p:nvSpPr>
        <p:spPr>
          <a:xfrm>
            <a:off x="1340793" y="1784948"/>
            <a:ext cx="1447832" cy="523220"/>
          </a:xfrm>
          <a:prstGeom prst="rect">
            <a:avLst/>
          </a:prstGeom>
        </p:spPr>
        <p:txBody>
          <a:bodyPr wrap="none">
            <a:spAutoFit/>
          </a:bodyPr>
          <a:lstStyle/>
          <a:p>
            <a:pPr lvl="0">
              <a:spcAft>
                <a:spcPct val="50000"/>
              </a:spcAft>
            </a:pPr>
            <a:r>
              <a:rPr lang="en-US" altLang="zh-CN" sz="2800" b="1" dirty="0" smtClean="0">
                <a:latin typeface="楷体" pitchFamily="49" charset="-122"/>
                <a:ea typeface="楷体" pitchFamily="49" charset="-122"/>
              </a:rPr>
              <a:t>3</a:t>
            </a:r>
            <a:r>
              <a:rPr lang="zh-CN" altLang="en-US" sz="2800" b="1" dirty="0" smtClean="0">
                <a:latin typeface="楷体" pitchFamily="49" charset="-122"/>
                <a:ea typeface="楷体" pitchFamily="49" charset="-122"/>
              </a:rPr>
              <a:t>）粘性</a:t>
            </a:r>
            <a:endParaRPr lang="en-US" altLang="zh-CN" sz="2800" b="1" dirty="0">
              <a:latin typeface="楷体" pitchFamily="49" charset="-122"/>
              <a:ea typeface="楷体" pitchFamily="49" charset="-122"/>
            </a:endParaRPr>
          </a:p>
        </p:txBody>
      </p:sp>
      <p:sp>
        <p:nvSpPr>
          <p:cNvPr id="4" name="矩形 3"/>
          <p:cNvSpPr/>
          <p:nvPr/>
        </p:nvSpPr>
        <p:spPr>
          <a:xfrm>
            <a:off x="1340793" y="2786423"/>
            <a:ext cx="6543575" cy="1754326"/>
          </a:xfrm>
          <a:prstGeom prst="rect">
            <a:avLst/>
          </a:prstGeom>
        </p:spPr>
        <p:txBody>
          <a:bodyPr wrap="square">
            <a:spAutoFit/>
          </a:bodyPr>
          <a:lstStyle/>
          <a:p>
            <a:pPr>
              <a:lnSpc>
                <a:spcPct val="150000"/>
              </a:lnSpc>
              <a:spcBef>
                <a:spcPts val="0"/>
              </a:spcBef>
            </a:pPr>
            <a:r>
              <a:rPr lang="zh-CN" altLang="en-US" b="1" dirty="0" smtClean="0">
                <a:latin typeface="楷体" pitchFamily="49" charset="-122"/>
                <a:ea typeface="楷体" pitchFamily="49" charset="-122"/>
              </a:rPr>
              <a:t>    液体</a:t>
            </a:r>
            <a:r>
              <a:rPr lang="zh-CN" altLang="en-US" b="1" dirty="0">
                <a:latin typeface="楷体" pitchFamily="49" charset="-122"/>
                <a:ea typeface="楷体" pitchFamily="49" charset="-122"/>
              </a:rPr>
              <a:t>在外力作用下流动或有流动趋势时，分子间的内聚力要阻止分子相对运动而产生的一种内摩擦力，这种现象就叫</a:t>
            </a:r>
            <a:r>
              <a:rPr lang="zh-CN" altLang="en-US" b="1" dirty="0">
                <a:solidFill>
                  <a:srgbClr val="FF0000"/>
                </a:solidFill>
                <a:latin typeface="楷体" pitchFamily="49" charset="-122"/>
                <a:ea typeface="楷体" pitchFamily="49" charset="-122"/>
              </a:rPr>
              <a:t>粘性</a:t>
            </a:r>
            <a:r>
              <a:rPr lang="zh-CN" altLang="en-US" b="1" dirty="0" smtClean="0">
                <a:latin typeface="楷体" pitchFamily="49" charset="-122"/>
                <a:ea typeface="楷体" pitchFamily="49" charset="-122"/>
              </a:rPr>
              <a:t>。    </a:t>
            </a:r>
            <a:endParaRPr lang="zh-CN" altLang="en-US" sz="2800" b="1" dirty="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5" name="矩形 1"/>
          <p:cNvSpPr>
            <a:spLocks noChangeArrowheads="1"/>
          </p:cNvSpPr>
          <p:nvPr/>
        </p:nvSpPr>
        <p:spPr bwMode="auto">
          <a:xfrm>
            <a:off x="3602100" y="6334780"/>
            <a:ext cx="5616623" cy="523220"/>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zh-CN" altLang="en-US" sz="2800" b="1" dirty="0">
                <a:latin typeface="楷体" pitchFamily="49" charset="-122"/>
                <a:ea typeface="楷体" pitchFamily="49" charset="-122"/>
              </a:rPr>
              <a:t>水、轴承油、液压油流动性比较</a:t>
            </a:r>
          </a:p>
        </p:txBody>
      </p:sp>
      <p:sp>
        <p:nvSpPr>
          <p:cNvPr id="2" name="矩形 1"/>
          <p:cNvSpPr/>
          <p:nvPr/>
        </p:nvSpPr>
        <p:spPr>
          <a:xfrm>
            <a:off x="899592" y="6365557"/>
            <a:ext cx="494046"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zh-CN" altLang="en-US" b="1" dirty="0">
                <a:latin typeface="楷体" pitchFamily="49" charset="-122"/>
                <a:ea typeface="楷体" pitchFamily="49" charset="-122"/>
              </a:rPr>
              <a:t>水</a:t>
            </a:r>
            <a:endParaRPr lang="zh-CN" altLang="en-US" dirty="0"/>
          </a:p>
        </p:txBody>
      </p:sp>
      <p:sp>
        <p:nvSpPr>
          <p:cNvPr id="3" name="矩形 2"/>
          <p:cNvSpPr/>
          <p:nvPr/>
        </p:nvSpPr>
        <p:spPr>
          <a:xfrm>
            <a:off x="4611960" y="5301208"/>
            <a:ext cx="1112805"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en-US" b="1" dirty="0">
                <a:latin typeface="楷体" pitchFamily="49" charset="-122"/>
                <a:ea typeface="楷体" pitchFamily="49" charset="-122"/>
              </a:rPr>
              <a:t>轴承油</a:t>
            </a:r>
            <a:endParaRPr lang="zh-CN" altLang="en-US" dirty="0"/>
          </a:p>
        </p:txBody>
      </p:sp>
      <p:sp>
        <p:nvSpPr>
          <p:cNvPr id="4" name="矩形 3"/>
          <p:cNvSpPr/>
          <p:nvPr/>
        </p:nvSpPr>
        <p:spPr>
          <a:xfrm>
            <a:off x="7532134" y="2705725"/>
            <a:ext cx="1112805" cy="461665"/>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zh-CN" altLang="en-US" b="1" dirty="0">
                <a:latin typeface="楷体" pitchFamily="49" charset="-122"/>
                <a:ea typeface="楷体" pitchFamily="49" charset="-122"/>
              </a:rPr>
              <a:t>液压油</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41376" y="1385337"/>
            <a:ext cx="6912768" cy="630942"/>
          </a:xfrm>
          <a:prstGeom prst="rect">
            <a:avLst/>
          </a:prstGeom>
        </p:spPr>
        <p:txBody>
          <a:bodyPr wrap="square">
            <a:spAutoFit/>
          </a:bodyPr>
          <a:lstStyle/>
          <a:p>
            <a:pPr marL="0" indent="0" algn="ctr" eaLnBrk="1" hangingPunct="1">
              <a:lnSpc>
                <a:spcPct val="125000"/>
              </a:lnSpc>
              <a:spcBef>
                <a:spcPts val="0"/>
              </a:spcBef>
              <a:spcAft>
                <a:spcPts val="0"/>
              </a:spcAft>
              <a:buNone/>
            </a:pPr>
            <a:r>
              <a:rPr lang="zh-CN" altLang="en-US" sz="2800" b="1" dirty="0" smtClean="0">
                <a:latin typeface="楷体" pitchFamily="49" charset="-122"/>
                <a:ea typeface="楷体" pitchFamily="49" charset="-122"/>
              </a:rPr>
              <a:t>液体</a:t>
            </a:r>
            <a:r>
              <a:rPr lang="zh-CN" altLang="en-US" sz="2800" b="1" dirty="0">
                <a:latin typeface="楷体" pitchFamily="49" charset="-122"/>
                <a:ea typeface="楷体" pitchFamily="49" charset="-122"/>
              </a:rPr>
              <a:t>在运动平板中的层流现象</a:t>
            </a:r>
            <a:endParaRPr lang="en-US" altLang="zh-CN" sz="2800" b="1" dirty="0">
              <a:latin typeface="楷体" pitchFamily="49" charset="-122"/>
              <a:ea typeface="楷体" pitchFamily="49" charset="-122"/>
            </a:endParaRPr>
          </a:p>
        </p:txBody>
      </p:sp>
      <p:sp>
        <p:nvSpPr>
          <p:cNvPr id="5" name="矩形 4"/>
          <p:cNvSpPr/>
          <p:nvPr/>
        </p:nvSpPr>
        <p:spPr>
          <a:xfrm>
            <a:off x="7714625" y="5229200"/>
            <a:ext cx="142241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1800" b="1" dirty="0" smtClean="0">
                <a:solidFill>
                  <a:prstClr val="black"/>
                </a:solidFill>
                <a:latin typeface="楷体" pitchFamily="49" charset="-122"/>
                <a:ea typeface="楷体" pitchFamily="49" charset="-122"/>
              </a:rPr>
              <a:t>下</a:t>
            </a:r>
            <a:r>
              <a:rPr lang="zh-CN" altLang="en-US" sz="1800" b="1" dirty="0">
                <a:solidFill>
                  <a:prstClr val="black"/>
                </a:solidFill>
                <a:latin typeface="楷体" pitchFamily="49" charset="-122"/>
                <a:ea typeface="楷体" pitchFamily="49" charset="-122"/>
              </a:rPr>
              <a:t>平板平移速度为零</a:t>
            </a:r>
            <a:endParaRPr lang="zh-CN" altLang="en-US" sz="1800" dirty="0"/>
          </a:p>
        </p:txBody>
      </p:sp>
      <p:sp>
        <p:nvSpPr>
          <p:cNvPr id="6" name="矩形 5"/>
          <p:cNvSpPr/>
          <p:nvPr/>
        </p:nvSpPr>
        <p:spPr>
          <a:xfrm>
            <a:off x="152245" y="3429000"/>
            <a:ext cx="1656184"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sz="1800" b="1" dirty="0">
                <a:solidFill>
                  <a:prstClr val="black"/>
                </a:solidFill>
                <a:latin typeface="楷体" pitchFamily="49" charset="-122"/>
                <a:ea typeface="楷体" pitchFamily="49" charset="-122"/>
              </a:rPr>
              <a:t>上平板以速度</a:t>
            </a:r>
            <a:r>
              <a:rPr lang="el-GR" altLang="zh-CN" sz="1800" b="1" dirty="0">
                <a:solidFill>
                  <a:prstClr val="black"/>
                </a:solidFill>
                <a:latin typeface="楷体" pitchFamily="49" charset="-122"/>
                <a:ea typeface="楷体" pitchFamily="49" charset="-122"/>
                <a:cs typeface="Times New Roman" pitchFamily="18" charset="0"/>
              </a:rPr>
              <a:t>μ</a:t>
            </a:r>
            <a:r>
              <a:rPr lang="en-US" altLang="zh-CN" sz="1800" b="1" baseline="-25000" dirty="0">
                <a:solidFill>
                  <a:prstClr val="black"/>
                </a:solidFill>
                <a:latin typeface="楷体" pitchFamily="49" charset="-122"/>
                <a:ea typeface="楷体" pitchFamily="49" charset="-122"/>
                <a:cs typeface="Times New Roman" pitchFamily="18" charset="0"/>
              </a:rPr>
              <a:t>0</a:t>
            </a:r>
            <a:r>
              <a:rPr lang="zh-CN" altLang="en-US" sz="1800" b="1" dirty="0" smtClean="0">
                <a:solidFill>
                  <a:prstClr val="black"/>
                </a:solidFill>
                <a:latin typeface="楷体" pitchFamily="49" charset="-122"/>
                <a:ea typeface="楷体" pitchFamily="49" charset="-122"/>
              </a:rPr>
              <a:t>向右运动</a:t>
            </a:r>
            <a:endParaRPr lang="zh-CN" altLang="en-US" sz="1800" dirty="0"/>
          </a:p>
        </p:txBody>
      </p:sp>
    </p:spTree>
    <p:controls>
      <mc:AlternateContent xmlns:mc="http://schemas.openxmlformats.org/markup-compatibility/2006">
        <mc:Choice xmlns:v="urn:schemas-microsoft-com:vml" Requires="v">
          <p:control spid="89102" name="ShockwaveFlash1" r:id="rId2" imgW="5880240" imgH="3384720"/>
        </mc:Choice>
        <mc:Fallback>
          <p:control name="ShockwaveFlash1" r:id="rId2" imgW="5880240" imgH="3384720">
            <p:pic>
              <p:nvPicPr>
                <p:cNvPr id="2" name="ShockwaveFlash1"/>
                <p:cNvPicPr>
                  <a:picLocks/>
                </p:cNvPicPr>
                <p:nvPr/>
              </p:nvPicPr>
              <p:blipFill>
                <a:blip r:embed="rId4"/>
                <a:stretch>
                  <a:fillRect/>
                </a:stretch>
              </p:blipFill>
              <p:spPr>
                <a:xfrm>
                  <a:off x="1835695" y="2636912"/>
                  <a:ext cx="5878929" cy="3384376"/>
                </a:xfrm>
                <a:prstGeom prst="rect">
                  <a:avLst/>
                </a:prstGeom>
              </p:spPr>
            </p:pic>
          </p:control>
        </mc:Fallback>
      </mc:AlternateContent>
    </p:controls>
    <p:extLst>
      <p:ext uri="{BB962C8B-B14F-4D97-AF65-F5344CB8AC3E}">
        <p14:creationId xmlns:p14="http://schemas.microsoft.com/office/powerpoint/2010/main" val="1092858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
            <a:ext cx="9144000" cy="6857999"/>
          </a:xfrm>
          <a:solidFill>
            <a:schemeClr val="bg2"/>
          </a:solidFill>
        </p:spPr>
        <p:txBody>
          <a:bodyPr>
            <a:normAutofit/>
          </a:bodyPr>
          <a:lstStyle/>
          <a:p>
            <a:pPr marL="0" indent="0" algn="ctr" eaLnBrk="1" hangingPunct="1">
              <a:lnSpc>
                <a:spcPct val="125000"/>
              </a:lnSpc>
              <a:spcBef>
                <a:spcPts val="0"/>
              </a:spcBef>
              <a:spcAft>
                <a:spcPts val="0"/>
              </a:spcAft>
              <a:buNone/>
            </a:pPr>
            <a:endParaRPr lang="en-US" altLang="zh-CN" sz="1500" b="1" dirty="0">
              <a:solidFill>
                <a:srgbClr val="FF0000"/>
              </a:solidFill>
              <a:latin typeface="楷体" pitchFamily="49" charset="-122"/>
              <a:ea typeface="楷体" pitchFamily="49" charset="-122"/>
            </a:endParaRPr>
          </a:p>
          <a:p>
            <a:pPr marL="0" indent="0" algn="ctr" eaLnBrk="1" hangingPunct="1">
              <a:lnSpc>
                <a:spcPct val="210000"/>
              </a:lnSpc>
              <a:spcBef>
                <a:spcPts val="0"/>
              </a:spcBef>
              <a:spcAft>
                <a:spcPts val="0"/>
              </a:spcAft>
              <a:buNone/>
            </a:pPr>
            <a:endParaRPr lang="en-US" altLang="zh-CN" b="1" dirty="0" smtClean="0">
              <a:solidFill>
                <a:srgbClr val="FF0000"/>
              </a:solidFill>
              <a:latin typeface="楷体" pitchFamily="49" charset="-122"/>
              <a:ea typeface="楷体" pitchFamily="49" charset="-122"/>
            </a:endParaRPr>
          </a:p>
          <a:p>
            <a:pPr marL="0" indent="0" algn="ctr" eaLnBrk="1" hangingPunct="1">
              <a:lnSpc>
                <a:spcPct val="210000"/>
              </a:lnSpc>
              <a:spcBef>
                <a:spcPts val="0"/>
              </a:spcBef>
              <a:spcAft>
                <a:spcPts val="0"/>
              </a:spcAft>
              <a:buNone/>
            </a:pPr>
            <a:endParaRPr lang="en-US" altLang="zh-CN" sz="2400" b="1" dirty="0" smtClean="0">
              <a:solidFill>
                <a:srgbClr val="FF0000"/>
              </a:solidFill>
              <a:latin typeface="楷体" pitchFamily="49" charset="-122"/>
              <a:ea typeface="楷体" pitchFamily="49" charset="-122"/>
            </a:endParaRPr>
          </a:p>
          <a:p>
            <a:pPr marL="0" indent="0" algn="ctr" eaLnBrk="1" hangingPunct="1">
              <a:lnSpc>
                <a:spcPct val="210000"/>
              </a:lnSpc>
              <a:spcBef>
                <a:spcPts val="0"/>
              </a:spcBef>
              <a:spcAft>
                <a:spcPts val="0"/>
              </a:spcAft>
              <a:buNone/>
            </a:pPr>
            <a:endParaRPr lang="en-US" altLang="zh-CN" sz="2400" b="1" dirty="0">
              <a:solidFill>
                <a:srgbClr val="FF0000"/>
              </a:solidFill>
              <a:latin typeface="楷体" pitchFamily="49" charset="-122"/>
              <a:ea typeface="楷体" pitchFamily="49" charset="-122"/>
            </a:endParaRPr>
          </a:p>
          <a:p>
            <a:pPr marL="0" indent="0" eaLnBrk="1" hangingPunct="1">
              <a:lnSpc>
                <a:spcPct val="135000"/>
              </a:lnSpc>
              <a:spcBef>
                <a:spcPts val="0"/>
              </a:spcBef>
              <a:spcAft>
                <a:spcPts val="0"/>
              </a:spcAft>
              <a:buNone/>
            </a:pPr>
            <a:endParaRPr lang="en-US" altLang="zh-CN" b="1" dirty="0" smtClean="0">
              <a:solidFill>
                <a:srgbClr val="FF0000"/>
              </a:solidFill>
              <a:latin typeface="楷体" pitchFamily="49" charset="-122"/>
              <a:ea typeface="楷体" pitchFamily="49" charset="-122"/>
            </a:endParaRPr>
          </a:p>
          <a:p>
            <a:pPr marL="0" indent="0" eaLnBrk="1" hangingPunct="1">
              <a:lnSpc>
                <a:spcPct val="135000"/>
              </a:lnSpc>
              <a:spcBef>
                <a:spcPts val="0"/>
              </a:spcBef>
              <a:spcAft>
                <a:spcPts val="0"/>
              </a:spcAft>
              <a:buNone/>
            </a:pPr>
            <a:endParaRPr lang="en-US" altLang="zh-CN" b="1" dirty="0" smtClean="0">
              <a:solidFill>
                <a:srgbClr val="FF0000"/>
              </a:solidFill>
              <a:latin typeface="楷体" pitchFamily="49" charset="-122"/>
              <a:ea typeface="楷体" pitchFamily="49" charset="-122"/>
            </a:endParaRPr>
          </a:p>
          <a:p>
            <a:pPr marL="0" indent="0" eaLnBrk="1" hangingPunct="1">
              <a:lnSpc>
                <a:spcPct val="135000"/>
              </a:lnSpc>
              <a:spcBef>
                <a:spcPts val="0"/>
              </a:spcBef>
              <a:spcAft>
                <a:spcPts val="0"/>
              </a:spcAft>
              <a:buNone/>
            </a:pPr>
            <a:endParaRPr lang="en-US" altLang="zh-CN" b="1" dirty="0" smtClean="0">
              <a:solidFill>
                <a:srgbClr val="FF0000"/>
              </a:solidFill>
              <a:latin typeface="楷体" pitchFamily="49" charset="-122"/>
              <a:ea typeface="楷体" pitchFamily="49" charset="-122"/>
            </a:endParaRPr>
          </a:p>
          <a:p>
            <a:pPr marL="0" indent="0" eaLnBrk="1" hangingPunct="1">
              <a:lnSpc>
                <a:spcPct val="160000"/>
              </a:lnSpc>
              <a:spcBef>
                <a:spcPts val="0"/>
              </a:spcBef>
              <a:spcAft>
                <a:spcPts val="0"/>
              </a:spcAft>
              <a:buNone/>
            </a:pPr>
            <a:r>
              <a:rPr lang="zh-CN" altLang="en-US" b="1" dirty="0" smtClean="0">
                <a:solidFill>
                  <a:srgbClr val="FF0000"/>
                </a:solidFill>
                <a:latin typeface="楷体" pitchFamily="49" charset="-122"/>
                <a:ea typeface="楷体" pitchFamily="49" charset="-122"/>
              </a:rPr>
              <a:t>实验结果分析</a:t>
            </a:r>
            <a:r>
              <a:rPr lang="zh-CN" altLang="en-US" b="1" dirty="0" smtClean="0">
                <a:solidFill>
                  <a:prstClr val="black"/>
                </a:solidFill>
                <a:latin typeface="楷体" pitchFamily="49" charset="-122"/>
                <a:ea typeface="楷体" pitchFamily="49" charset="-122"/>
              </a:rPr>
              <a:t>：</a:t>
            </a:r>
            <a:r>
              <a:rPr lang="zh-CN" altLang="en-US" b="1" dirty="0">
                <a:solidFill>
                  <a:prstClr val="black"/>
                </a:solidFill>
                <a:latin typeface="楷体" pitchFamily="49" charset="-122"/>
                <a:ea typeface="楷体" pitchFamily="49" charset="-122"/>
              </a:rPr>
              <a:t>由于液体的</a:t>
            </a:r>
            <a:r>
              <a:rPr lang="zh-CN" altLang="en-US" b="1" dirty="0" smtClean="0">
                <a:solidFill>
                  <a:prstClr val="black"/>
                </a:solidFill>
                <a:latin typeface="楷体" pitchFamily="49" charset="-122"/>
                <a:ea typeface="楷体" pitchFamily="49" charset="-122"/>
              </a:rPr>
              <a:t>粘性，紧靠</a:t>
            </a:r>
            <a:r>
              <a:rPr lang="zh-CN" altLang="en-US" b="1" dirty="0">
                <a:solidFill>
                  <a:prstClr val="black"/>
                </a:solidFill>
                <a:latin typeface="楷体" pitchFamily="49" charset="-122"/>
                <a:ea typeface="楷体" pitchFamily="49" charset="-122"/>
              </a:rPr>
              <a:t>下平板的液体层流速度为零，紧靠上平板的液体层流速度为</a:t>
            </a:r>
            <a:r>
              <a:rPr lang="el-GR" altLang="zh-CN" b="1" dirty="0">
                <a:solidFill>
                  <a:prstClr val="black"/>
                </a:solidFill>
                <a:latin typeface="楷体" pitchFamily="49" charset="-122"/>
                <a:ea typeface="楷体" pitchFamily="49" charset="-122"/>
              </a:rPr>
              <a:t>μ</a:t>
            </a:r>
            <a:r>
              <a:rPr lang="en-US" altLang="zh-CN" b="1" baseline="-25000" dirty="0">
                <a:solidFill>
                  <a:prstClr val="black"/>
                </a:solidFill>
                <a:latin typeface="楷体" pitchFamily="49" charset="-122"/>
                <a:ea typeface="楷体" pitchFamily="49" charset="-122"/>
              </a:rPr>
              <a:t>0 </a:t>
            </a:r>
            <a:r>
              <a:rPr lang="zh-CN" altLang="en-US" b="1" dirty="0">
                <a:solidFill>
                  <a:prstClr val="black"/>
                </a:solidFill>
                <a:latin typeface="楷体" pitchFamily="49" charset="-122"/>
                <a:ea typeface="楷体" pitchFamily="49" charset="-122"/>
              </a:rPr>
              <a:t>，而中间各液层的速度则视它距下平板的距离按曲线或线性规律变化</a:t>
            </a:r>
            <a:r>
              <a:rPr lang="zh-CN" altLang="en-US" b="1" dirty="0" smtClean="0">
                <a:solidFill>
                  <a:prstClr val="black"/>
                </a:solidFill>
                <a:latin typeface="楷体" pitchFamily="49" charset="-122"/>
                <a:ea typeface="楷体" pitchFamily="49" charset="-122"/>
              </a:rPr>
              <a:t>。</a:t>
            </a:r>
            <a:endParaRPr lang="en-US" altLang="zh-CN" sz="2800" b="1" dirty="0" smtClean="0">
              <a:latin typeface="楷体" pitchFamily="49" charset="-122"/>
              <a:ea typeface="楷体" pitchFamily="49" charset="-122"/>
            </a:endParaRPr>
          </a:p>
          <a:p>
            <a:pPr marL="0" indent="0" eaLnBrk="1" hangingPunct="1">
              <a:lnSpc>
                <a:spcPct val="125000"/>
              </a:lnSpc>
              <a:spcBef>
                <a:spcPts val="0"/>
              </a:spcBef>
              <a:spcAft>
                <a:spcPts val="0"/>
              </a:spcAft>
              <a:buNone/>
            </a:pPr>
            <a:endParaRPr lang="en-US" altLang="zh-CN" sz="2800" b="1" dirty="0" smtClean="0">
              <a:latin typeface="楷体" pitchFamily="49" charset="-122"/>
              <a:ea typeface="楷体" pitchFamily="49" charset="-122"/>
            </a:endParaRPr>
          </a:p>
          <a:p>
            <a:pPr marL="0" indent="0" eaLnBrk="1" hangingPunct="1">
              <a:spcBef>
                <a:spcPts val="1000"/>
              </a:spcBef>
              <a:spcAft>
                <a:spcPts val="0"/>
              </a:spcAft>
              <a:buNone/>
            </a:pPr>
            <a:endParaRPr lang="en-US" altLang="zh-CN" sz="2400" b="1" dirty="0" smtClean="0">
              <a:latin typeface="楷体" pitchFamily="49" charset="-122"/>
              <a:ea typeface="楷体" pitchFamily="49" charset="-122"/>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76672"/>
            <a:ext cx="4528436"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025874" y="1484784"/>
            <a:ext cx="2592288"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1800" b="1" dirty="0" smtClean="0">
                <a:latin typeface="楷体" pitchFamily="49" charset="-122"/>
                <a:ea typeface="楷体" pitchFamily="49" charset="-122"/>
              </a:rPr>
              <a:t>    液体</a:t>
            </a:r>
            <a:r>
              <a:rPr lang="zh-CN" altLang="en-US" sz="1800" b="1" dirty="0">
                <a:latin typeface="楷体" pitchFamily="49" charset="-122"/>
                <a:ea typeface="楷体" pitchFamily="49" charset="-122"/>
              </a:rPr>
              <a:t>在外力作用下流动或有流动趋势时，分子间的内聚力要阻止分子相对运动而产生的一种内摩擦</a:t>
            </a:r>
            <a:r>
              <a:rPr lang="zh-CN" altLang="en-US" sz="1800" b="1" dirty="0" smtClean="0">
                <a:latin typeface="楷体" pitchFamily="49" charset="-122"/>
                <a:ea typeface="楷体" pitchFamily="49" charset="-122"/>
              </a:rPr>
              <a:t>力</a:t>
            </a:r>
            <a:endParaRPr lang="zh-CN" altLang="en-US" sz="18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9" name="对象 1"/>
          <p:cNvGraphicFramePr>
            <a:graphicFrameLocks noChangeAspect="1"/>
          </p:cNvGraphicFramePr>
          <p:nvPr>
            <p:extLst>
              <p:ext uri="{D42A27DB-BD31-4B8C-83A1-F6EECF244321}">
                <p14:modId xmlns:p14="http://schemas.microsoft.com/office/powerpoint/2010/main" val="3057920531"/>
              </p:ext>
            </p:extLst>
          </p:nvPr>
        </p:nvGraphicFramePr>
        <p:xfrm>
          <a:off x="1993179" y="2348880"/>
          <a:ext cx="5057775" cy="1366838"/>
        </p:xfrm>
        <a:graphic>
          <a:graphicData uri="http://schemas.openxmlformats.org/presentationml/2006/ole">
            <mc:AlternateContent xmlns:mc="http://schemas.openxmlformats.org/markup-compatibility/2006">
              <mc:Choice xmlns:v="urn:schemas-microsoft-com:vml" Requires="v">
                <p:oleObj spid="_x0000_s81017" name="公式" r:id="rId3" imgW="1765300" imgH="609600" progId="Equation.3">
                  <p:embed/>
                </p:oleObj>
              </mc:Choice>
              <mc:Fallback>
                <p:oleObj name="公式" r:id="rId3" imgW="1765300" imgH="609600"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179" y="2348880"/>
                        <a:ext cx="5057775"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矩形 1"/>
          <p:cNvSpPr/>
          <p:nvPr/>
        </p:nvSpPr>
        <p:spPr>
          <a:xfrm>
            <a:off x="4716016" y="4830965"/>
            <a:ext cx="4572000" cy="1384995"/>
          </a:xfrm>
          <a:prstGeom prst="rect">
            <a:avLst/>
          </a:prstGeom>
        </p:spPr>
        <p:txBody>
          <a:bodyPr>
            <a:spAutoFit/>
          </a:bodyPr>
          <a:lstStyle/>
          <a:p>
            <a:pPr>
              <a:spcBef>
                <a:spcPts val="0"/>
              </a:spcBef>
              <a:buSzPct val="85000"/>
              <a:defRPr/>
            </a:pPr>
            <a:r>
              <a:rPr lang="en-US" altLang="zh-CN" b="1" i="1" dirty="0">
                <a:latin typeface="+mn-ea"/>
              </a:rPr>
              <a:t> </a:t>
            </a:r>
            <a:r>
              <a:rPr lang="en-US" altLang="zh-CN" sz="2000" b="1" i="1" dirty="0" err="1">
                <a:latin typeface="+mn-ea"/>
              </a:rPr>
              <a:t>F</a:t>
            </a:r>
            <a:r>
              <a:rPr lang="en-US" altLang="zh-CN" sz="2000" b="1" i="1" baseline="-25000" dirty="0" err="1">
                <a:latin typeface="+mn-ea"/>
              </a:rPr>
              <a:t>f</a:t>
            </a:r>
            <a:r>
              <a:rPr lang="zh-CN" altLang="en-US" sz="2000" b="1" i="1" baseline="-25000" dirty="0">
                <a:latin typeface="+mn-ea"/>
              </a:rPr>
              <a:t>　</a:t>
            </a:r>
            <a:r>
              <a:rPr lang="en-US" altLang="zh-CN" sz="2000" b="1" i="1" dirty="0">
                <a:latin typeface="+mn-ea"/>
              </a:rPr>
              <a:t>:</a:t>
            </a:r>
            <a:r>
              <a:rPr lang="zh-CN" altLang="en-US" sz="2000" b="1" i="1" dirty="0">
                <a:latin typeface="+mn-ea"/>
              </a:rPr>
              <a:t>　</a:t>
            </a:r>
            <a:r>
              <a:rPr lang="zh-CN" altLang="en-US" sz="2000" b="1" dirty="0">
                <a:latin typeface="楷体" pitchFamily="49" charset="-122"/>
                <a:ea typeface="楷体" pitchFamily="49" charset="-122"/>
              </a:rPr>
              <a:t>内摩擦力          </a:t>
            </a:r>
            <a:endParaRPr lang="en-US" altLang="zh-CN" sz="2000" b="1" dirty="0">
              <a:latin typeface="楷体" pitchFamily="49" charset="-122"/>
              <a:ea typeface="楷体" pitchFamily="49" charset="-122"/>
            </a:endParaRPr>
          </a:p>
          <a:p>
            <a:pPr>
              <a:spcBef>
                <a:spcPts val="0"/>
              </a:spcBef>
              <a:buSzPct val="85000"/>
              <a:defRPr/>
            </a:pPr>
            <a:r>
              <a:rPr lang="en-US" altLang="zh-CN" sz="2000" b="1" i="1" dirty="0">
                <a:latin typeface="楷体" pitchFamily="49" charset="-122"/>
                <a:ea typeface="楷体" pitchFamily="49" charset="-122"/>
              </a:rPr>
              <a:t> </a:t>
            </a:r>
            <a:r>
              <a:rPr lang="en-US" altLang="zh-CN" sz="2000" b="1" i="1" dirty="0" smtClean="0">
                <a:latin typeface="楷体" pitchFamily="49" charset="-122"/>
                <a:ea typeface="楷体" pitchFamily="49" charset="-122"/>
              </a:rPr>
              <a:t>μ </a:t>
            </a:r>
            <a:r>
              <a:rPr lang="en-US" altLang="zh-CN" sz="2000" b="1" i="1" dirty="0">
                <a:latin typeface="楷体" pitchFamily="49" charset="-122"/>
                <a:ea typeface="楷体" pitchFamily="49" charset="-122"/>
              </a:rPr>
              <a:t>:</a:t>
            </a:r>
            <a:r>
              <a:rPr lang="zh-CN" altLang="en-US" sz="2000" b="1" i="1" dirty="0">
                <a:latin typeface="楷体" pitchFamily="49" charset="-122"/>
                <a:ea typeface="楷体" pitchFamily="49" charset="-122"/>
              </a:rPr>
              <a:t>　</a:t>
            </a:r>
            <a:r>
              <a:rPr lang="zh-CN" altLang="en-US" sz="2000" b="1" dirty="0">
                <a:solidFill>
                  <a:srgbClr val="FF0000"/>
                </a:solidFill>
                <a:latin typeface="楷体" pitchFamily="49" charset="-122"/>
                <a:ea typeface="楷体" pitchFamily="49" charset="-122"/>
              </a:rPr>
              <a:t>动力粘度</a:t>
            </a:r>
          </a:p>
          <a:p>
            <a:pPr>
              <a:spcBef>
                <a:spcPts val="0"/>
              </a:spcBef>
              <a:buSzPct val="85000"/>
              <a:defRPr/>
            </a:pPr>
            <a:r>
              <a:rPr lang="en-US" altLang="zh-CN" sz="2000" b="1" i="1" dirty="0">
                <a:latin typeface="楷体" pitchFamily="49" charset="-122"/>
                <a:ea typeface="楷体" pitchFamily="49" charset="-122"/>
              </a:rPr>
              <a:t> </a:t>
            </a:r>
            <a:r>
              <a:rPr lang="en-US" altLang="zh-CN" sz="2000" b="1" i="1" dirty="0" smtClean="0">
                <a:latin typeface="楷体" pitchFamily="49" charset="-122"/>
                <a:ea typeface="楷体" pitchFamily="49" charset="-122"/>
              </a:rPr>
              <a:t>A</a:t>
            </a:r>
            <a:r>
              <a:rPr lang="zh-CN" altLang="en-US" sz="2000" b="1" i="1" dirty="0">
                <a:latin typeface="楷体" pitchFamily="49" charset="-122"/>
                <a:ea typeface="楷体" pitchFamily="49" charset="-122"/>
              </a:rPr>
              <a:t>　</a:t>
            </a:r>
            <a:r>
              <a:rPr lang="en-US" altLang="zh-CN" sz="2000" b="1" i="1" dirty="0">
                <a:latin typeface="楷体" pitchFamily="49" charset="-122"/>
                <a:ea typeface="楷体" pitchFamily="49" charset="-122"/>
              </a:rPr>
              <a:t>:</a:t>
            </a:r>
            <a:r>
              <a:rPr lang="zh-CN" altLang="en-US" sz="2000" b="1" i="1" dirty="0">
                <a:latin typeface="楷体" pitchFamily="49" charset="-122"/>
                <a:ea typeface="楷体" pitchFamily="49" charset="-122"/>
              </a:rPr>
              <a:t>　</a:t>
            </a:r>
            <a:r>
              <a:rPr lang="zh-CN" altLang="en-US" sz="2000" b="1" dirty="0">
                <a:latin typeface="楷体" pitchFamily="49" charset="-122"/>
                <a:ea typeface="楷体" pitchFamily="49" charset="-122"/>
              </a:rPr>
              <a:t>液层接触面积   </a:t>
            </a:r>
            <a:endParaRPr lang="en-US" altLang="zh-CN" sz="2000" b="1" dirty="0">
              <a:latin typeface="楷体" pitchFamily="49" charset="-122"/>
              <a:ea typeface="楷体" pitchFamily="49" charset="-122"/>
            </a:endParaRPr>
          </a:p>
          <a:p>
            <a:pPr>
              <a:spcBef>
                <a:spcPts val="0"/>
              </a:spcBef>
              <a:buSzPct val="85000"/>
              <a:defRPr/>
            </a:pPr>
            <a:r>
              <a:rPr lang="en-US" altLang="zh-CN" sz="2000" b="1" i="1" dirty="0">
                <a:latin typeface="楷体" pitchFamily="49" charset="-122"/>
                <a:ea typeface="楷体" pitchFamily="49" charset="-122"/>
              </a:rPr>
              <a:t>du/</a:t>
            </a:r>
            <a:r>
              <a:rPr lang="en-US" altLang="zh-CN" sz="2000" b="1" i="1" dirty="0" err="1">
                <a:latin typeface="楷体" pitchFamily="49" charset="-122"/>
                <a:ea typeface="楷体" pitchFamily="49" charset="-122"/>
              </a:rPr>
              <a:t>dy</a:t>
            </a:r>
            <a:r>
              <a:rPr lang="en-US" altLang="zh-CN" sz="2000" b="1" i="1" dirty="0">
                <a:latin typeface="楷体" pitchFamily="49" charset="-122"/>
                <a:ea typeface="楷体" pitchFamily="49" charset="-122"/>
              </a:rPr>
              <a:t>: </a:t>
            </a:r>
            <a:r>
              <a:rPr lang="zh-CN" altLang="en-US" sz="2000" b="1" dirty="0" smtClean="0">
                <a:latin typeface="楷体" pitchFamily="49" charset="-122"/>
                <a:ea typeface="楷体" pitchFamily="49" charset="-122"/>
              </a:rPr>
              <a:t>液</a:t>
            </a:r>
            <a:r>
              <a:rPr lang="zh-CN" altLang="en-US" sz="2000" b="1" dirty="0">
                <a:latin typeface="楷体" pitchFamily="49" charset="-122"/>
                <a:ea typeface="楷体" pitchFamily="49" charset="-122"/>
              </a:rPr>
              <a:t>层间的速度梯度</a:t>
            </a:r>
            <a:endParaRPr lang="zh-CN" altLang="en-US" sz="2000" dirty="0"/>
          </a:p>
        </p:txBody>
      </p:sp>
      <p:sp>
        <p:nvSpPr>
          <p:cNvPr id="4" name="矩形 3"/>
          <p:cNvSpPr/>
          <p:nvPr/>
        </p:nvSpPr>
        <p:spPr>
          <a:xfrm>
            <a:off x="-1" y="0"/>
            <a:ext cx="9144001" cy="1643527"/>
          </a:xfrm>
          <a:prstGeom prst="rect">
            <a:avLst/>
          </a:prstGeom>
          <a:solidFill>
            <a:schemeClr val="bg2"/>
          </a:solidFill>
        </p:spPr>
        <p:txBody>
          <a:bodyPr wrap="square">
            <a:spAutoFit/>
          </a:bodyPr>
          <a:lstStyle/>
          <a:p>
            <a:pPr lvl="0">
              <a:lnSpc>
                <a:spcPct val="120000"/>
              </a:lnSpc>
              <a:buClr>
                <a:srgbClr val="0BD0D9"/>
              </a:buClr>
              <a:buSzPct val="95000"/>
            </a:pPr>
            <a:r>
              <a:rPr kumimoji="0" lang="zh-CN" altLang="en-US" sz="2800" b="1" dirty="0" smtClean="0">
                <a:solidFill>
                  <a:prstClr val="black"/>
                </a:solidFill>
                <a:latin typeface="楷体" pitchFamily="49" charset="-122"/>
                <a:ea typeface="楷体" pitchFamily="49" charset="-122"/>
              </a:rPr>
              <a:t>通过实验测定得出：</a:t>
            </a:r>
            <a:endParaRPr kumimoji="0" lang="en-US" altLang="zh-CN" sz="2800" b="1" dirty="0" smtClean="0">
              <a:solidFill>
                <a:prstClr val="black"/>
              </a:solidFill>
              <a:latin typeface="楷体" pitchFamily="49" charset="-122"/>
              <a:ea typeface="楷体" pitchFamily="49" charset="-122"/>
            </a:endParaRPr>
          </a:p>
          <a:p>
            <a:pPr lvl="0">
              <a:lnSpc>
                <a:spcPct val="120000"/>
              </a:lnSpc>
              <a:buClr>
                <a:srgbClr val="0BD0D9"/>
              </a:buClr>
              <a:buSzPct val="95000"/>
            </a:pPr>
            <a:r>
              <a:rPr kumimoji="0" lang="en-US" altLang="zh-CN" sz="2800" b="1" dirty="0">
                <a:solidFill>
                  <a:prstClr val="black"/>
                </a:solidFill>
                <a:latin typeface="楷体" pitchFamily="49" charset="-122"/>
                <a:ea typeface="楷体" pitchFamily="49" charset="-122"/>
              </a:rPr>
              <a:t> </a:t>
            </a:r>
            <a:r>
              <a:rPr kumimoji="0" lang="en-US" altLang="zh-CN" sz="2800" b="1" dirty="0" smtClean="0">
                <a:solidFill>
                  <a:prstClr val="black"/>
                </a:solidFill>
                <a:latin typeface="楷体" pitchFamily="49" charset="-122"/>
                <a:ea typeface="楷体" pitchFamily="49" charset="-122"/>
              </a:rPr>
              <a:t>   </a:t>
            </a:r>
            <a:r>
              <a:rPr kumimoji="0" lang="zh-CN" altLang="en-US" sz="2800" b="1" dirty="0" smtClean="0">
                <a:solidFill>
                  <a:prstClr val="black"/>
                </a:solidFill>
                <a:latin typeface="楷体" pitchFamily="49" charset="-122"/>
                <a:ea typeface="楷体" pitchFamily="49" charset="-122"/>
              </a:rPr>
              <a:t>液体</a:t>
            </a:r>
            <a:r>
              <a:rPr kumimoji="0" lang="zh-CN" altLang="en-US" sz="2800" b="1" dirty="0">
                <a:solidFill>
                  <a:prstClr val="black"/>
                </a:solidFill>
                <a:latin typeface="楷体" pitchFamily="49" charset="-122"/>
                <a:ea typeface="楷体" pitchFamily="49" charset="-122"/>
              </a:rPr>
              <a:t>流动</a:t>
            </a:r>
            <a:r>
              <a:rPr kumimoji="0" lang="zh-CN" altLang="en-US" sz="2800" b="1" dirty="0" smtClean="0">
                <a:solidFill>
                  <a:prstClr val="black"/>
                </a:solidFill>
                <a:latin typeface="楷体" pitchFamily="49" charset="-122"/>
                <a:ea typeface="楷体" pitchFamily="49" charset="-122"/>
              </a:rPr>
              <a:t>时，相邻</a:t>
            </a:r>
            <a:r>
              <a:rPr kumimoji="0" lang="zh-CN" altLang="en-US" sz="2800" b="1" dirty="0">
                <a:solidFill>
                  <a:prstClr val="black"/>
                </a:solidFill>
                <a:latin typeface="楷体" pitchFamily="49" charset="-122"/>
                <a:ea typeface="楷体" pitchFamily="49" charset="-122"/>
              </a:rPr>
              <a:t>液层间的内摩擦力</a:t>
            </a:r>
            <a:r>
              <a:rPr kumimoji="0" lang="en-US" altLang="zh-CN" sz="2800" b="1" i="1" dirty="0" err="1">
                <a:solidFill>
                  <a:prstClr val="black"/>
                </a:solidFill>
                <a:latin typeface="楷体" pitchFamily="49" charset="-122"/>
                <a:ea typeface="楷体" pitchFamily="49" charset="-122"/>
              </a:rPr>
              <a:t>F</a:t>
            </a:r>
            <a:r>
              <a:rPr kumimoji="0" lang="en-US" altLang="zh-CN" sz="2800" b="1" i="1" baseline="-25000" dirty="0" err="1">
                <a:solidFill>
                  <a:prstClr val="black"/>
                </a:solidFill>
                <a:latin typeface="楷体" pitchFamily="49" charset="-122"/>
                <a:ea typeface="楷体" pitchFamily="49" charset="-122"/>
              </a:rPr>
              <a:t>f</a:t>
            </a:r>
            <a:r>
              <a:rPr kumimoji="0" lang="zh-CN" altLang="en-US" sz="2800" b="1" dirty="0">
                <a:solidFill>
                  <a:prstClr val="black"/>
                </a:solidFill>
                <a:latin typeface="楷体" pitchFamily="49" charset="-122"/>
                <a:ea typeface="楷体" pitchFamily="49" charset="-122"/>
              </a:rPr>
              <a:t>与液层接触面积</a:t>
            </a:r>
            <a:r>
              <a:rPr kumimoji="0" lang="en-US" altLang="zh-CN" sz="2800" b="1" dirty="0">
                <a:solidFill>
                  <a:prstClr val="black"/>
                </a:solidFill>
                <a:latin typeface="楷体" pitchFamily="49" charset="-122"/>
                <a:ea typeface="楷体" pitchFamily="49" charset="-122"/>
              </a:rPr>
              <a:t>A</a:t>
            </a:r>
            <a:r>
              <a:rPr kumimoji="0" lang="zh-CN" altLang="en-US" sz="2800" b="1" dirty="0" smtClean="0">
                <a:solidFill>
                  <a:prstClr val="black"/>
                </a:solidFill>
                <a:latin typeface="楷体" pitchFamily="49" charset="-122"/>
                <a:ea typeface="楷体" pitchFamily="49" charset="-122"/>
              </a:rPr>
              <a:t>、液层</a:t>
            </a:r>
            <a:r>
              <a:rPr kumimoji="0" lang="zh-CN" altLang="en-US" sz="2800" b="1" dirty="0">
                <a:solidFill>
                  <a:prstClr val="black"/>
                </a:solidFill>
                <a:latin typeface="楷体" pitchFamily="49" charset="-122"/>
                <a:ea typeface="楷体" pitchFamily="49" charset="-122"/>
              </a:rPr>
              <a:t>间的速度梯度</a:t>
            </a:r>
            <a:r>
              <a:rPr kumimoji="0" lang="en-US" altLang="zh-CN" sz="2800" b="1" dirty="0">
                <a:solidFill>
                  <a:prstClr val="black"/>
                </a:solidFill>
                <a:latin typeface="楷体" pitchFamily="49" charset="-122"/>
                <a:ea typeface="楷体" pitchFamily="49" charset="-122"/>
              </a:rPr>
              <a:t>du/</a:t>
            </a:r>
            <a:r>
              <a:rPr kumimoji="0" lang="en-US" altLang="zh-CN" sz="2800" b="1" dirty="0" err="1">
                <a:solidFill>
                  <a:prstClr val="black"/>
                </a:solidFill>
                <a:latin typeface="楷体" pitchFamily="49" charset="-122"/>
                <a:ea typeface="楷体" pitchFamily="49" charset="-122"/>
              </a:rPr>
              <a:t>dy</a:t>
            </a:r>
            <a:r>
              <a:rPr kumimoji="0" lang="zh-CN" altLang="en-US" sz="2800" b="1" dirty="0" smtClean="0">
                <a:solidFill>
                  <a:prstClr val="black"/>
                </a:solidFill>
                <a:latin typeface="楷体" pitchFamily="49" charset="-122"/>
                <a:ea typeface="楷体" pitchFamily="49" charset="-122"/>
              </a:rPr>
              <a:t>成正比</a:t>
            </a:r>
            <a:r>
              <a:rPr kumimoji="0" lang="zh-CN" altLang="en-US" sz="2800" b="1" dirty="0">
                <a:solidFill>
                  <a:prstClr val="black"/>
                </a:solidFill>
                <a:latin typeface="楷体" pitchFamily="49" charset="-122"/>
                <a:ea typeface="楷体" pitchFamily="49" charset="-122"/>
              </a:rPr>
              <a:t>。</a:t>
            </a:r>
          </a:p>
        </p:txBody>
      </p:sp>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61048"/>
            <a:ext cx="3923928" cy="287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0"/>
            <a:ext cx="2483768" cy="3200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46448" y="1556792"/>
            <a:ext cx="5328592" cy="1643527"/>
          </a:xfrm>
          <a:prstGeom prst="rect">
            <a:avLst/>
          </a:prstGeom>
          <a:ln w="38100">
            <a:solidFill>
              <a:schemeClr val="tx2"/>
            </a:solidFill>
          </a:ln>
        </p:spPr>
        <p:txBody>
          <a:bodyPr wrap="square">
            <a:spAutoFit/>
          </a:bodyPr>
          <a:lstStyle/>
          <a:p>
            <a:pPr lvl="0">
              <a:lnSpc>
                <a:spcPct val="120000"/>
              </a:lnSpc>
              <a:buClr>
                <a:srgbClr val="0BD0D9"/>
              </a:buClr>
              <a:buSzPct val="95000"/>
            </a:pPr>
            <a:r>
              <a:rPr kumimoji="0" lang="zh-CN" altLang="en-US" sz="2800" b="1" dirty="0" smtClean="0">
                <a:solidFill>
                  <a:prstClr val="black"/>
                </a:solidFill>
                <a:latin typeface="楷体" pitchFamily="49" charset="-122"/>
                <a:ea typeface="楷体" pitchFamily="49" charset="-122"/>
              </a:rPr>
              <a:t>    液体</a:t>
            </a:r>
            <a:r>
              <a:rPr kumimoji="0" lang="zh-CN" altLang="en-US" sz="2800" b="1" dirty="0">
                <a:solidFill>
                  <a:prstClr val="black"/>
                </a:solidFill>
                <a:latin typeface="楷体" pitchFamily="49" charset="-122"/>
                <a:ea typeface="楷体" pitchFamily="49" charset="-122"/>
              </a:rPr>
              <a:t>流动时，相邻液层间的内摩擦力</a:t>
            </a:r>
            <a:r>
              <a:rPr kumimoji="0" lang="en-US" altLang="zh-CN" sz="2800" b="1" i="1" dirty="0" err="1">
                <a:solidFill>
                  <a:prstClr val="black"/>
                </a:solidFill>
                <a:latin typeface="楷体" pitchFamily="49" charset="-122"/>
                <a:ea typeface="楷体" pitchFamily="49" charset="-122"/>
              </a:rPr>
              <a:t>F</a:t>
            </a:r>
            <a:r>
              <a:rPr kumimoji="0" lang="en-US" altLang="zh-CN" sz="2800" b="1" i="1" baseline="-25000" dirty="0" err="1">
                <a:solidFill>
                  <a:prstClr val="black"/>
                </a:solidFill>
                <a:latin typeface="楷体" pitchFamily="49" charset="-122"/>
                <a:ea typeface="楷体" pitchFamily="49" charset="-122"/>
              </a:rPr>
              <a:t>f</a:t>
            </a:r>
            <a:r>
              <a:rPr kumimoji="0" lang="zh-CN" altLang="en-US" sz="2800" b="1" dirty="0">
                <a:solidFill>
                  <a:prstClr val="black"/>
                </a:solidFill>
                <a:latin typeface="楷体" pitchFamily="49" charset="-122"/>
                <a:ea typeface="楷体" pitchFamily="49" charset="-122"/>
              </a:rPr>
              <a:t>与液层接触面积</a:t>
            </a:r>
            <a:r>
              <a:rPr kumimoji="0" lang="en-US" altLang="zh-CN" sz="2800" b="1" dirty="0">
                <a:solidFill>
                  <a:prstClr val="black"/>
                </a:solidFill>
                <a:latin typeface="楷体" pitchFamily="49" charset="-122"/>
                <a:ea typeface="楷体" pitchFamily="49" charset="-122"/>
              </a:rPr>
              <a:t>A</a:t>
            </a:r>
            <a:r>
              <a:rPr kumimoji="0" lang="zh-CN" altLang="en-US" sz="2800" b="1" dirty="0">
                <a:solidFill>
                  <a:prstClr val="black"/>
                </a:solidFill>
                <a:latin typeface="楷体" pitchFamily="49" charset="-122"/>
                <a:ea typeface="楷体" pitchFamily="49" charset="-122"/>
              </a:rPr>
              <a:t>、液层间的速度梯度</a:t>
            </a:r>
            <a:r>
              <a:rPr kumimoji="0" lang="en-US" altLang="zh-CN" sz="2800" b="1" dirty="0">
                <a:solidFill>
                  <a:prstClr val="black"/>
                </a:solidFill>
                <a:latin typeface="楷体" pitchFamily="49" charset="-122"/>
                <a:ea typeface="楷体" pitchFamily="49" charset="-122"/>
              </a:rPr>
              <a:t>du/</a:t>
            </a:r>
            <a:r>
              <a:rPr kumimoji="0" lang="en-US" altLang="zh-CN" sz="2800" b="1" dirty="0" err="1">
                <a:solidFill>
                  <a:prstClr val="black"/>
                </a:solidFill>
                <a:latin typeface="楷体" pitchFamily="49" charset="-122"/>
                <a:ea typeface="楷体" pitchFamily="49" charset="-122"/>
              </a:rPr>
              <a:t>dy</a:t>
            </a:r>
            <a:r>
              <a:rPr kumimoji="0" lang="zh-CN" altLang="en-US" sz="2800" b="1" dirty="0">
                <a:solidFill>
                  <a:prstClr val="black"/>
                </a:solidFill>
                <a:latin typeface="楷体" pitchFamily="49" charset="-122"/>
                <a:ea typeface="楷体" pitchFamily="49" charset="-122"/>
              </a:rPr>
              <a:t>成正比。</a:t>
            </a:r>
          </a:p>
        </p:txBody>
      </p:sp>
      <p:sp>
        <p:nvSpPr>
          <p:cNvPr id="4" name="矩形 3"/>
          <p:cNvSpPr/>
          <p:nvPr/>
        </p:nvSpPr>
        <p:spPr>
          <a:xfrm>
            <a:off x="0" y="0"/>
            <a:ext cx="6660232" cy="1103040"/>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3200" b="1" dirty="0" smtClean="0">
                <a:latin typeface="楷体" pitchFamily="49" charset="-122"/>
                <a:ea typeface="楷体" pitchFamily="49" charset="-122"/>
              </a:rPr>
              <a:t>牛顿的液体内摩擦定律</a:t>
            </a:r>
            <a:endParaRPr lang="zh-CN" altLang="en-US" sz="3200" b="1" dirty="0">
              <a:latin typeface="楷体" pitchFamily="49" charset="-122"/>
              <a:ea typeface="楷体"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402162205"/>
              </p:ext>
            </p:extLst>
          </p:nvPr>
        </p:nvGraphicFramePr>
        <p:xfrm>
          <a:off x="1187624" y="3761916"/>
          <a:ext cx="3483173" cy="918344"/>
        </p:xfrm>
        <a:graphic>
          <a:graphicData uri="http://schemas.openxmlformats.org/presentationml/2006/ole">
            <mc:AlternateContent xmlns:mc="http://schemas.openxmlformats.org/markup-compatibility/2006">
              <mc:Choice xmlns:v="urn:schemas-microsoft-com:vml" Requires="v">
                <p:oleObj spid="_x0000_s84056" name="公式" r:id="rId4" imgW="2361960" imgH="774360" progId="Equation.3">
                  <p:embed/>
                </p:oleObj>
              </mc:Choice>
              <mc:Fallback>
                <p:oleObj name="公式" r:id="rId4" imgW="2361960" imgH="774360" progId="Equation.3">
                  <p:embed/>
                  <p:pic>
                    <p:nvPicPr>
                      <p:cNvPr id="0" name="对象 1"/>
                      <p:cNvPicPr>
                        <a:picLocks noChangeAspect="1" noChangeArrowheads="1"/>
                      </p:cNvPicPr>
                      <p:nvPr/>
                    </p:nvPicPr>
                    <p:blipFill>
                      <a:blip r:embed="rId5"/>
                      <a:srcRect/>
                      <a:stretch>
                        <a:fillRect/>
                      </a:stretch>
                    </p:blipFill>
                    <p:spPr bwMode="auto">
                      <a:xfrm>
                        <a:off x="1187624" y="3761916"/>
                        <a:ext cx="3483173" cy="918344"/>
                      </a:xfrm>
                      <a:prstGeom prst="rect">
                        <a:avLst/>
                      </a:prstGeom>
                      <a:noFill/>
                      <a:ln>
                        <a:noFill/>
                      </a:ln>
                    </p:spPr>
                  </p:pic>
                </p:oleObj>
              </mc:Fallback>
            </mc:AlternateContent>
          </a:graphicData>
        </a:graphic>
      </p:graphicFrame>
      <p:pic>
        <p:nvPicPr>
          <p:cNvPr id="839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3864074"/>
            <a:ext cx="3419488" cy="81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1547664" y="5517232"/>
            <a:ext cx="5400600" cy="107721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spcBef>
                <a:spcPts val="0"/>
              </a:spcBef>
              <a:buSzPct val="85000"/>
              <a:defRPr/>
            </a:pPr>
            <a:r>
              <a:rPr lang="en-US" altLang="zh-CN" b="1" i="1" dirty="0">
                <a:latin typeface="+mn-ea"/>
              </a:rPr>
              <a:t> </a:t>
            </a:r>
            <a:r>
              <a:rPr lang="en-US" altLang="zh-CN" sz="2000" b="1" i="1" dirty="0" err="1" smtClean="0">
                <a:latin typeface="+mn-ea"/>
              </a:rPr>
              <a:t>F</a:t>
            </a:r>
            <a:r>
              <a:rPr lang="en-US" altLang="zh-CN" sz="2000" b="1" i="1" baseline="-25000" dirty="0" err="1" smtClean="0">
                <a:latin typeface="+mn-ea"/>
              </a:rPr>
              <a:t>f</a:t>
            </a:r>
            <a:r>
              <a:rPr lang="en-US" altLang="zh-CN" sz="2000" b="1" i="1" dirty="0" smtClean="0">
                <a:latin typeface="+mn-ea"/>
              </a:rPr>
              <a:t>:</a:t>
            </a:r>
            <a:r>
              <a:rPr lang="zh-CN" altLang="en-US" sz="2000" b="1" dirty="0" smtClean="0">
                <a:latin typeface="楷体" pitchFamily="49" charset="-122"/>
                <a:ea typeface="楷体" pitchFamily="49" charset="-122"/>
              </a:rPr>
              <a:t>内摩擦</a:t>
            </a:r>
            <a:r>
              <a:rPr lang="zh-CN" altLang="en-US" sz="2000" b="1" dirty="0">
                <a:latin typeface="楷体" pitchFamily="49" charset="-122"/>
                <a:ea typeface="楷体" pitchFamily="49" charset="-122"/>
              </a:rPr>
              <a:t>力 </a:t>
            </a:r>
            <a:r>
              <a:rPr lang="zh-CN" altLang="en-US" sz="2000" b="1" dirty="0" smtClean="0">
                <a:latin typeface="楷体" pitchFamily="49" charset="-122"/>
                <a:ea typeface="楷体" pitchFamily="49" charset="-122"/>
              </a:rPr>
              <a:t>；   </a:t>
            </a:r>
            <a:r>
              <a:rPr lang="en-US" altLang="zh-CN" sz="2000" b="1" i="1" dirty="0" smtClean="0">
                <a:latin typeface="楷体" pitchFamily="49" charset="-122"/>
                <a:ea typeface="楷体" pitchFamily="49" charset="-122"/>
              </a:rPr>
              <a:t>μ:</a:t>
            </a:r>
            <a:r>
              <a:rPr lang="zh-CN" altLang="en-US" sz="2000" b="1" dirty="0" smtClean="0">
                <a:latin typeface="楷体" pitchFamily="49" charset="-122"/>
                <a:ea typeface="楷体" pitchFamily="49" charset="-122"/>
              </a:rPr>
              <a:t>动力粘度</a:t>
            </a:r>
            <a:endParaRPr lang="en-US" altLang="zh-CN" sz="2000" b="1" dirty="0">
              <a:latin typeface="楷体" pitchFamily="49" charset="-122"/>
              <a:ea typeface="楷体" pitchFamily="49" charset="-122"/>
            </a:endParaRPr>
          </a:p>
          <a:p>
            <a:pPr>
              <a:spcBef>
                <a:spcPts val="0"/>
              </a:spcBef>
              <a:buSzPct val="85000"/>
              <a:defRPr/>
            </a:pPr>
            <a:r>
              <a:rPr lang="en-US" altLang="zh-CN" sz="2000" b="1" i="1" dirty="0">
                <a:latin typeface="楷体" pitchFamily="49" charset="-122"/>
                <a:ea typeface="楷体" pitchFamily="49" charset="-122"/>
              </a:rPr>
              <a:t> </a:t>
            </a:r>
            <a:r>
              <a:rPr lang="en-US" altLang="zh-CN" sz="2000" b="1" i="1" dirty="0" smtClean="0">
                <a:latin typeface="楷体" pitchFamily="49" charset="-122"/>
                <a:ea typeface="楷体" pitchFamily="49" charset="-122"/>
              </a:rPr>
              <a:t>A:</a:t>
            </a:r>
            <a:r>
              <a:rPr lang="zh-CN" altLang="en-US" sz="2000" b="1" dirty="0" smtClean="0">
                <a:latin typeface="楷体" pitchFamily="49" charset="-122"/>
                <a:ea typeface="楷体" pitchFamily="49" charset="-122"/>
              </a:rPr>
              <a:t>液</a:t>
            </a:r>
            <a:r>
              <a:rPr lang="zh-CN" altLang="en-US" sz="2000" b="1" dirty="0">
                <a:latin typeface="楷体" pitchFamily="49" charset="-122"/>
                <a:ea typeface="楷体" pitchFamily="49" charset="-122"/>
              </a:rPr>
              <a:t>层</a:t>
            </a:r>
            <a:r>
              <a:rPr lang="zh-CN" altLang="en-US" sz="2000" b="1" dirty="0" smtClean="0">
                <a:latin typeface="楷体" pitchFamily="49" charset="-122"/>
                <a:ea typeface="楷体" pitchFamily="49" charset="-122"/>
              </a:rPr>
              <a:t>接触面积； </a:t>
            </a:r>
            <a:r>
              <a:rPr lang="en-US" altLang="zh-CN" sz="2000" b="1" i="1" dirty="0">
                <a:latin typeface="楷体" pitchFamily="49" charset="-122"/>
                <a:ea typeface="楷体" pitchFamily="49" charset="-122"/>
              </a:rPr>
              <a:t>du/</a:t>
            </a:r>
            <a:r>
              <a:rPr lang="en-US" altLang="zh-CN" sz="2000" b="1" i="1" dirty="0" err="1">
                <a:latin typeface="楷体" pitchFamily="49" charset="-122"/>
                <a:ea typeface="楷体" pitchFamily="49" charset="-122"/>
              </a:rPr>
              <a:t>dy</a:t>
            </a:r>
            <a:r>
              <a:rPr lang="en-US" altLang="zh-CN" sz="2000" b="1" i="1" dirty="0" smtClean="0">
                <a:latin typeface="楷体" pitchFamily="49" charset="-122"/>
                <a:ea typeface="楷体" pitchFamily="49" charset="-122"/>
              </a:rPr>
              <a:t>:</a:t>
            </a:r>
            <a:r>
              <a:rPr lang="zh-CN" altLang="en-US" sz="2000" b="1" dirty="0" smtClean="0">
                <a:latin typeface="楷体" pitchFamily="49" charset="-122"/>
                <a:ea typeface="楷体" pitchFamily="49" charset="-122"/>
              </a:rPr>
              <a:t>液</a:t>
            </a:r>
            <a:r>
              <a:rPr lang="zh-CN" altLang="en-US" sz="2000" b="1" dirty="0">
                <a:latin typeface="楷体" pitchFamily="49" charset="-122"/>
                <a:ea typeface="楷体" pitchFamily="49" charset="-122"/>
              </a:rPr>
              <a:t>层间的速度梯度</a:t>
            </a:r>
            <a:endParaRPr lang="zh-CN" altLang="en-US" sz="2000" dirty="0"/>
          </a:p>
          <a:p>
            <a:pPr>
              <a:spcBef>
                <a:spcPts val="0"/>
              </a:spcBef>
              <a:buSzPct val="85000"/>
              <a:defRPr/>
            </a:pPr>
            <a:r>
              <a:rPr lang="zh-CN" altLang="en-US" sz="2000" b="1" dirty="0" smtClean="0">
                <a:latin typeface="楷体" pitchFamily="49" charset="-122"/>
                <a:ea typeface="楷体" pitchFamily="49" charset="-122"/>
              </a:rPr>
              <a:t> </a:t>
            </a:r>
            <a:r>
              <a:rPr lang="el-GR" altLang="zh-CN" sz="2000" b="1" dirty="0" smtClean="0">
                <a:latin typeface="楷体" pitchFamily="49" charset="-122"/>
                <a:ea typeface="楷体" pitchFamily="49" charset="-122"/>
              </a:rPr>
              <a:t>τ</a:t>
            </a:r>
            <a:r>
              <a:rPr lang="en-US" altLang="zh-CN" sz="2000" b="1" dirty="0" smtClean="0">
                <a:latin typeface="楷体" pitchFamily="49" charset="-122"/>
                <a:ea typeface="楷体" pitchFamily="49" charset="-122"/>
              </a:rPr>
              <a:t>:</a:t>
            </a:r>
            <a:r>
              <a:rPr lang="zh-CN" altLang="en-US" sz="2000" b="1" dirty="0" smtClean="0">
                <a:latin typeface="楷体" pitchFamily="49" charset="-122"/>
                <a:ea typeface="楷体" pitchFamily="49" charset="-122"/>
              </a:rPr>
              <a:t>切应力（单位面积上的内摩擦力） </a:t>
            </a:r>
            <a:endParaRPr lang="en-US" altLang="zh-CN" sz="2000" b="1" dirty="0">
              <a:latin typeface="楷体" pitchFamily="49" charset="-122"/>
              <a:ea typeface="楷体" pitchFamily="49" charset="-122"/>
            </a:endParaRPr>
          </a:p>
        </p:txBody>
      </p:sp>
    </p:spTree>
    <p:extLst>
      <p:ext uri="{BB962C8B-B14F-4D97-AF65-F5344CB8AC3E}">
        <p14:creationId xmlns:p14="http://schemas.microsoft.com/office/powerpoint/2010/main" val="578100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3"/>
          <p:cNvSpPr>
            <a:spLocks noGrp="1"/>
          </p:cNvSpPr>
          <p:nvPr>
            <p:ph type="body" idx="1"/>
          </p:nvPr>
        </p:nvSpPr>
        <p:spPr>
          <a:xfrm>
            <a:off x="834413" y="3618284"/>
            <a:ext cx="7488832" cy="3168352"/>
          </a:xfrm>
        </p:spPr>
        <p:style>
          <a:lnRef idx="2">
            <a:schemeClr val="accent2"/>
          </a:lnRef>
          <a:fillRef idx="1">
            <a:schemeClr val="lt1"/>
          </a:fillRef>
          <a:effectRef idx="0">
            <a:schemeClr val="accent2"/>
          </a:effectRef>
          <a:fontRef idx="minor">
            <a:schemeClr val="dk1"/>
          </a:fontRef>
        </p:style>
        <p:txBody>
          <a:bodyPr/>
          <a:lstStyle/>
          <a:p>
            <a:pPr marL="0">
              <a:lnSpc>
                <a:spcPct val="150000"/>
              </a:lnSpc>
              <a:spcBef>
                <a:spcPts val="1500"/>
              </a:spcBef>
              <a:spcAft>
                <a:spcPts val="0"/>
              </a:spcAft>
              <a:buNone/>
            </a:pPr>
            <a:r>
              <a:rPr lang="zh-CN" altLang="en-US" sz="2400" b="1" dirty="0" smtClean="0">
                <a:latin typeface="楷体" pitchFamily="49" charset="-122"/>
                <a:ea typeface="楷体" pitchFamily="49" charset="-122"/>
              </a:rPr>
              <a:t>    ①静止</a:t>
            </a:r>
            <a:r>
              <a:rPr lang="zh-CN" altLang="en-US" sz="2400" b="1" dirty="0">
                <a:latin typeface="楷体" pitchFamily="49" charset="-122"/>
                <a:ea typeface="楷体" pitchFamily="49" charset="-122"/>
              </a:rPr>
              <a:t>的液体，液层间的</a:t>
            </a:r>
            <a:r>
              <a:rPr lang="zh-CN" altLang="en-US" sz="2400" b="1" dirty="0" smtClean="0">
                <a:latin typeface="楷体" pitchFamily="49" charset="-122"/>
                <a:ea typeface="楷体" pitchFamily="49" charset="-122"/>
              </a:rPr>
              <a:t>速度梯度</a:t>
            </a:r>
            <a:r>
              <a:rPr lang="en-US" altLang="zh-CN" sz="2400" b="1" dirty="0" smtClean="0">
                <a:latin typeface="楷体" pitchFamily="49" charset="-122"/>
                <a:ea typeface="楷体" pitchFamily="49" charset="-122"/>
              </a:rPr>
              <a:t>du/</a:t>
            </a:r>
            <a:r>
              <a:rPr lang="en-US" altLang="zh-CN" sz="2400" b="1" dirty="0" err="1" smtClean="0">
                <a:latin typeface="楷体" pitchFamily="49" charset="-122"/>
                <a:ea typeface="楷体" pitchFamily="49" charset="-122"/>
              </a:rPr>
              <a:t>dy</a:t>
            </a:r>
            <a:r>
              <a:rPr lang="en-US" altLang="zh-CN" sz="2400" b="1" dirty="0" smtClean="0">
                <a:latin typeface="楷体" pitchFamily="49" charset="-122"/>
                <a:ea typeface="楷体" pitchFamily="49" charset="-122"/>
              </a:rPr>
              <a:t>=0</a:t>
            </a:r>
            <a:r>
              <a:rPr lang="zh-CN" altLang="en-US" sz="2400" b="1" dirty="0">
                <a:latin typeface="楷体" pitchFamily="49" charset="-122"/>
                <a:ea typeface="楷体" pitchFamily="49" charset="-122"/>
              </a:rPr>
              <a:t>，</a:t>
            </a:r>
            <a:r>
              <a:rPr lang="en-US" altLang="zh-CN" sz="2400" b="1" dirty="0" smtClean="0">
                <a:latin typeface="楷体" pitchFamily="49" charset="-122"/>
                <a:ea typeface="楷体" pitchFamily="49" charset="-122"/>
              </a:rPr>
              <a:t>F=0</a:t>
            </a:r>
            <a:r>
              <a:rPr lang="zh-CN" altLang="en-US" sz="2400" b="1" dirty="0">
                <a:latin typeface="楷体" pitchFamily="49" charset="-122"/>
                <a:ea typeface="楷体" pitchFamily="49" charset="-122"/>
              </a:rPr>
              <a:t>，</a:t>
            </a:r>
            <a:r>
              <a:rPr lang="zh-CN" altLang="en-US" sz="2400" b="1" dirty="0" smtClean="0">
                <a:latin typeface="楷体" pitchFamily="49" charset="-122"/>
                <a:ea typeface="楷体" pitchFamily="49" charset="-122"/>
              </a:rPr>
              <a:t>所以静止的液体</a:t>
            </a:r>
            <a:r>
              <a:rPr lang="zh-CN" altLang="en-US" sz="2400" b="1" dirty="0">
                <a:latin typeface="楷体" pitchFamily="49" charset="-122"/>
                <a:ea typeface="楷体" pitchFamily="49" charset="-122"/>
              </a:rPr>
              <a:t>不呈</a:t>
            </a:r>
            <a:r>
              <a:rPr lang="zh-CN" altLang="en-US" sz="2400" b="1" dirty="0" smtClean="0">
                <a:latin typeface="楷体" pitchFamily="49" charset="-122"/>
                <a:ea typeface="楷体" pitchFamily="49" charset="-122"/>
              </a:rPr>
              <a:t>粘性；液体只有在流动或有流动趋势时才会呈现粘性。</a:t>
            </a:r>
            <a:endParaRPr lang="en-US" altLang="zh-CN" sz="2400" b="1" dirty="0" smtClean="0">
              <a:latin typeface="楷体" pitchFamily="49" charset="-122"/>
              <a:ea typeface="楷体" pitchFamily="49" charset="-122"/>
            </a:endParaRPr>
          </a:p>
          <a:p>
            <a:pPr marL="0">
              <a:lnSpc>
                <a:spcPct val="150000"/>
              </a:lnSpc>
              <a:spcBef>
                <a:spcPts val="1500"/>
              </a:spcBef>
              <a:spcAft>
                <a:spcPts val="0"/>
              </a:spcAft>
              <a:buNone/>
            </a:pPr>
            <a:r>
              <a:rPr lang="en-US" altLang="zh-CN" sz="2400" b="1" dirty="0">
                <a:latin typeface="楷体" pitchFamily="49" charset="-122"/>
                <a:ea typeface="楷体" pitchFamily="49" charset="-122"/>
              </a:rPr>
              <a:t> </a:t>
            </a:r>
            <a:r>
              <a:rPr lang="en-US" altLang="zh-CN" sz="2400" b="1" dirty="0" smtClean="0">
                <a:latin typeface="楷体" pitchFamily="49" charset="-122"/>
                <a:ea typeface="楷体" pitchFamily="49" charset="-122"/>
              </a:rPr>
              <a:t>   </a:t>
            </a:r>
            <a:r>
              <a:rPr lang="zh-CN" altLang="en-US" sz="2400" b="1" dirty="0" smtClean="0">
                <a:latin typeface="宋体"/>
                <a:ea typeface="宋体"/>
              </a:rPr>
              <a:t>②</a:t>
            </a:r>
            <a:r>
              <a:rPr lang="zh-CN" altLang="en-US" sz="2400" b="1" dirty="0" smtClean="0">
                <a:latin typeface="楷体" pitchFamily="49" charset="-122"/>
                <a:ea typeface="楷体" pitchFamily="49" charset="-122"/>
              </a:rPr>
              <a:t>粘性</a:t>
            </a:r>
            <a:r>
              <a:rPr lang="zh-CN" altLang="en-US" sz="2400" b="1" dirty="0">
                <a:latin typeface="楷体" pitchFamily="49" charset="-122"/>
                <a:ea typeface="楷体" pitchFamily="49" charset="-122"/>
              </a:rPr>
              <a:t>只能阻碍、延缓液体内部的相对运动，但不能消除这种运动</a:t>
            </a:r>
            <a:r>
              <a:rPr lang="zh-CN" altLang="en-US" sz="2400" b="1" dirty="0" smtClean="0">
                <a:latin typeface="楷体" pitchFamily="49" charset="-122"/>
                <a:ea typeface="楷体" pitchFamily="49" charset="-122"/>
              </a:rPr>
              <a:t>。</a:t>
            </a:r>
          </a:p>
        </p:txBody>
      </p:sp>
      <p:sp>
        <p:nvSpPr>
          <p:cNvPr id="4" name="矩形 3"/>
          <p:cNvSpPr/>
          <p:nvPr/>
        </p:nvSpPr>
        <p:spPr>
          <a:xfrm>
            <a:off x="0" y="0"/>
            <a:ext cx="9144000" cy="1052736"/>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marL="273050" lvl="0" indent="-273050" algn="ctr" eaLnBrk="0" hangingPunct="0">
              <a:lnSpc>
                <a:spcPct val="150000"/>
              </a:lnSpc>
              <a:spcBef>
                <a:spcPct val="20000"/>
              </a:spcBef>
              <a:spcAft>
                <a:spcPts val="1500"/>
              </a:spcAft>
              <a:buClr>
                <a:srgbClr val="0BD0D9"/>
              </a:buClr>
              <a:buSzPct val="95000"/>
            </a:pPr>
            <a:r>
              <a:rPr kumimoji="0" lang="zh-CN" altLang="en-US" sz="3200" b="1" dirty="0" smtClean="0">
                <a:solidFill>
                  <a:prstClr val="black"/>
                </a:solidFill>
                <a:latin typeface="楷体" pitchFamily="49" charset="-122"/>
                <a:ea typeface="楷体" pitchFamily="49" charset="-122"/>
              </a:rPr>
              <a:t>对液体粘性</a:t>
            </a:r>
            <a:r>
              <a:rPr kumimoji="0" lang="zh-CN" altLang="en-US" sz="3200" b="1" dirty="0">
                <a:solidFill>
                  <a:prstClr val="black"/>
                </a:solidFill>
                <a:latin typeface="楷体" pitchFamily="49" charset="-122"/>
                <a:ea typeface="楷体" pitchFamily="49" charset="-122"/>
              </a:rPr>
              <a:t>的</a:t>
            </a:r>
            <a:r>
              <a:rPr kumimoji="0" lang="zh-CN" altLang="en-US" sz="3200" b="1" dirty="0" smtClean="0">
                <a:solidFill>
                  <a:prstClr val="black"/>
                </a:solidFill>
                <a:latin typeface="楷体" pitchFamily="49" charset="-122"/>
                <a:ea typeface="楷体" pitchFamily="49" charset="-122"/>
              </a:rPr>
              <a:t>认识</a:t>
            </a:r>
            <a:endParaRPr kumimoji="0" lang="zh-CN" altLang="en-US" sz="3200" b="1" dirty="0">
              <a:solidFill>
                <a:prstClr val="black"/>
              </a:solidFill>
              <a:latin typeface="楷体" pitchFamily="49" charset="-122"/>
              <a:ea typeface="楷体"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95408432"/>
              </p:ext>
            </p:extLst>
          </p:nvPr>
        </p:nvGraphicFramePr>
        <p:xfrm>
          <a:off x="1331640" y="1772816"/>
          <a:ext cx="3482975" cy="917575"/>
        </p:xfrm>
        <a:graphic>
          <a:graphicData uri="http://schemas.openxmlformats.org/presentationml/2006/ole">
            <mc:AlternateContent xmlns:mc="http://schemas.openxmlformats.org/markup-compatibility/2006">
              <mc:Choice xmlns:v="urn:schemas-microsoft-com:vml" Requires="v">
                <p:oleObj spid="_x0000_s85076" name="公式" r:id="rId3" imgW="2361960" imgH="774360" progId="Equation.3">
                  <p:embed/>
                </p:oleObj>
              </mc:Choice>
              <mc:Fallback>
                <p:oleObj name="公式" r:id="rId3" imgW="2361960" imgH="774360" progId="Equation.3">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772816"/>
                        <a:ext cx="348297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1471414"/>
            <a:ext cx="223224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6873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2483768" y="3717032"/>
            <a:ext cx="3240360" cy="2043609"/>
          </a:xfrm>
        </p:spPr>
        <p:txBody>
          <a:bodyPr/>
          <a:lstStyle/>
          <a:p>
            <a:pPr marL="0" lvl="1" indent="0" eaLnBrk="1" hangingPunct="1">
              <a:lnSpc>
                <a:spcPct val="150000"/>
              </a:lnSpc>
              <a:spcBef>
                <a:spcPts val="0"/>
              </a:spcBef>
              <a:buClr>
                <a:srgbClr val="0BD0D9"/>
              </a:buClr>
              <a:buSzPct val="95000"/>
              <a:buFont typeface="Wingdings 2" pitchFamily="18" charset="2"/>
              <a:buNone/>
            </a:pPr>
            <a:r>
              <a:rPr lang="en-US" altLang="zh-CN" b="1" dirty="0" smtClean="0">
                <a:latin typeface="楷体" pitchFamily="49" charset="-122"/>
                <a:ea typeface="楷体" pitchFamily="49" charset="-122"/>
                <a:cs typeface="Times New Roman" pitchFamily="18" charset="0"/>
              </a:rPr>
              <a:t>① </a:t>
            </a:r>
            <a:r>
              <a:rPr lang="zh-CN" altLang="en-US" b="1" dirty="0" smtClean="0">
                <a:latin typeface="楷体" pitchFamily="49" charset="-122"/>
                <a:ea typeface="楷体" pitchFamily="49" charset="-122"/>
                <a:cs typeface="Times New Roman" pitchFamily="18" charset="0"/>
              </a:rPr>
              <a:t>动力粘度  </a:t>
            </a:r>
            <a:r>
              <a:rPr lang="en-US" altLang="zh-CN" b="1" i="1" dirty="0" smtClean="0">
                <a:latin typeface="楷体" pitchFamily="49" charset="-122"/>
                <a:ea typeface="楷体" pitchFamily="49" charset="-122"/>
                <a:cs typeface="Times New Roman" pitchFamily="18" charset="0"/>
              </a:rPr>
              <a:t>μ</a:t>
            </a:r>
          </a:p>
          <a:p>
            <a:pPr marL="0" lvl="1" indent="0" eaLnBrk="1" hangingPunct="1">
              <a:lnSpc>
                <a:spcPct val="150000"/>
              </a:lnSpc>
              <a:spcBef>
                <a:spcPts val="0"/>
              </a:spcBef>
              <a:buClr>
                <a:srgbClr val="0BD0D9"/>
              </a:buClr>
              <a:buSzPct val="95000"/>
              <a:buFont typeface="Wingdings 2" pitchFamily="18" charset="2"/>
              <a:buNone/>
            </a:pPr>
            <a:r>
              <a:rPr lang="en-US" altLang="zh-CN" b="1" dirty="0" smtClean="0">
                <a:latin typeface="楷体" pitchFamily="49" charset="-122"/>
                <a:ea typeface="楷体" pitchFamily="49" charset="-122"/>
                <a:cs typeface="Times New Roman" pitchFamily="18" charset="0"/>
              </a:rPr>
              <a:t>② </a:t>
            </a:r>
            <a:r>
              <a:rPr lang="zh-CN" altLang="en-US" b="1" dirty="0" smtClean="0">
                <a:latin typeface="楷体" pitchFamily="49" charset="-122"/>
                <a:ea typeface="楷体" pitchFamily="49" charset="-122"/>
                <a:cs typeface="Times New Roman" pitchFamily="18" charset="0"/>
              </a:rPr>
              <a:t>运动粘度  </a:t>
            </a:r>
            <a:r>
              <a:rPr lang="en-US" altLang="zh-CN" b="1" dirty="0" smtClean="0">
                <a:latin typeface="楷体" pitchFamily="49" charset="-122"/>
                <a:ea typeface="楷体" pitchFamily="49" charset="-122"/>
                <a:cs typeface="Times New Roman" pitchFamily="18" charset="0"/>
              </a:rPr>
              <a:t>υ</a:t>
            </a:r>
          </a:p>
          <a:p>
            <a:pPr marL="0" lvl="1" indent="0" eaLnBrk="1" hangingPunct="1">
              <a:lnSpc>
                <a:spcPct val="150000"/>
              </a:lnSpc>
              <a:spcBef>
                <a:spcPts val="0"/>
              </a:spcBef>
              <a:buClr>
                <a:srgbClr val="0BD0D9"/>
              </a:buClr>
              <a:buSzPct val="95000"/>
              <a:buFont typeface="Wingdings 2" pitchFamily="18" charset="2"/>
              <a:buNone/>
            </a:pPr>
            <a:r>
              <a:rPr lang="en-US" altLang="zh-CN" b="1" dirty="0" smtClean="0">
                <a:latin typeface="楷体" pitchFamily="49" charset="-122"/>
                <a:ea typeface="楷体" pitchFamily="49" charset="-122"/>
                <a:cs typeface="Times New Roman" pitchFamily="18" charset="0"/>
              </a:rPr>
              <a:t>③</a:t>
            </a: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相对粘度</a:t>
            </a:r>
            <a:endParaRPr lang="en-US" altLang="zh-CN" sz="2800" b="1" dirty="0" smtClean="0">
              <a:solidFill>
                <a:srgbClr val="CC6600"/>
              </a:solidFill>
              <a:latin typeface="宋体" pitchFamily="2" charset="-122"/>
            </a:endParaRPr>
          </a:p>
          <a:p>
            <a:pPr marL="0" lvl="1" indent="0" eaLnBrk="1" hangingPunct="1">
              <a:spcBef>
                <a:spcPts val="1200"/>
              </a:spcBef>
              <a:buClr>
                <a:srgbClr val="0BD0D9"/>
              </a:buClr>
              <a:buSzPct val="95000"/>
              <a:buFont typeface="Wingdings 2" pitchFamily="18" charset="2"/>
              <a:buNone/>
            </a:pPr>
            <a:endParaRPr lang="en-US" altLang="zh-CN" sz="2800" dirty="0" smtClean="0">
              <a:latin typeface="宋体" pitchFamily="2" charset="-122"/>
            </a:endParaRPr>
          </a:p>
          <a:p>
            <a:pPr marL="0" indent="0" eaLnBrk="1" hangingPunct="1">
              <a:buFont typeface="Wingdings 2" pitchFamily="18" charset="2"/>
              <a:buNone/>
            </a:pPr>
            <a:endParaRPr lang="zh-CN" altLang="en-US" dirty="0" smtClean="0"/>
          </a:p>
        </p:txBody>
      </p:sp>
      <p:sp>
        <p:nvSpPr>
          <p:cNvPr id="2" name="矩形 1"/>
          <p:cNvSpPr/>
          <p:nvPr/>
        </p:nvSpPr>
        <p:spPr>
          <a:xfrm>
            <a:off x="1115616" y="1556792"/>
            <a:ext cx="7200800" cy="1846659"/>
          </a:xfrm>
          <a:prstGeom prst="rect">
            <a:avLst/>
          </a:prstGeom>
        </p:spPr>
        <p:txBody>
          <a:bodyPr wrap="square">
            <a:spAutoFit/>
          </a:bodyPr>
          <a:lstStyle/>
          <a:p>
            <a:pPr>
              <a:lnSpc>
                <a:spcPct val="150000"/>
              </a:lnSpc>
              <a:spcAft>
                <a:spcPts val="0"/>
              </a:spcAft>
              <a:buClr>
                <a:srgbClr val="0BD0D9"/>
              </a:buClr>
              <a:buSzPct val="95000"/>
            </a:pPr>
            <a:r>
              <a:rPr lang="zh-CN" altLang="en-US" sz="2800" b="1" dirty="0" smtClean="0">
                <a:latin typeface="楷体" pitchFamily="49" charset="-122"/>
                <a:ea typeface="楷体" pitchFamily="49" charset="-122"/>
              </a:rPr>
              <a:t>    </a:t>
            </a:r>
            <a:r>
              <a:rPr lang="zh-CN" altLang="en-US" b="1" dirty="0" smtClean="0">
                <a:latin typeface="楷体" pitchFamily="49" charset="-122"/>
                <a:ea typeface="楷体" pitchFamily="49" charset="-122"/>
              </a:rPr>
              <a:t>粘性</a:t>
            </a:r>
            <a:r>
              <a:rPr lang="zh-CN" altLang="en-US" b="1" dirty="0">
                <a:latin typeface="楷体" pitchFamily="49" charset="-122"/>
                <a:ea typeface="楷体" pitchFamily="49" charset="-122"/>
              </a:rPr>
              <a:t>是反映液体流动性大小的</a:t>
            </a:r>
            <a:r>
              <a:rPr lang="zh-CN" altLang="en-US" b="1" dirty="0" smtClean="0">
                <a:latin typeface="楷体" pitchFamily="49" charset="-122"/>
                <a:ea typeface="楷体" pitchFamily="49" charset="-122"/>
              </a:rPr>
              <a:t>物理量粘性</a:t>
            </a:r>
            <a:r>
              <a:rPr lang="zh-CN" altLang="en-US" b="1" dirty="0">
                <a:latin typeface="楷体" pitchFamily="49" charset="-122"/>
                <a:ea typeface="楷体" pitchFamily="49" charset="-122"/>
              </a:rPr>
              <a:t>的大小用粘度来表示</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a:lnSpc>
                <a:spcPct val="150000"/>
              </a:lnSpc>
              <a:spcAft>
                <a:spcPts val="0"/>
              </a:spcAft>
              <a:buClr>
                <a:srgbClr val="0BD0D9"/>
              </a:buClr>
              <a:buSzPct val="95000"/>
            </a:pPr>
            <a:r>
              <a:rPr kumimoji="0" lang="en-US" altLang="zh-CN" b="1" dirty="0">
                <a:solidFill>
                  <a:prstClr val="black"/>
                </a:solidFill>
                <a:latin typeface="楷体" pitchFamily="49" charset="-122"/>
                <a:ea typeface="楷体" pitchFamily="49" charset="-122"/>
              </a:rPr>
              <a:t> </a:t>
            </a:r>
            <a:r>
              <a:rPr kumimoji="0" lang="en-US" altLang="zh-CN" b="1" dirty="0" smtClean="0">
                <a:solidFill>
                  <a:prstClr val="black"/>
                </a:solidFill>
                <a:latin typeface="楷体" pitchFamily="49" charset="-122"/>
                <a:ea typeface="楷体" pitchFamily="49" charset="-122"/>
              </a:rPr>
              <a:t>   </a:t>
            </a:r>
            <a:r>
              <a:rPr kumimoji="0" lang="zh-CN" altLang="en-US" b="1" dirty="0" smtClean="0">
                <a:solidFill>
                  <a:prstClr val="black"/>
                </a:solidFill>
                <a:latin typeface="楷体" pitchFamily="49" charset="-122"/>
                <a:ea typeface="楷体" pitchFamily="49" charset="-122"/>
              </a:rPr>
              <a:t>工程</a:t>
            </a:r>
            <a:r>
              <a:rPr kumimoji="0" lang="zh-CN" altLang="en-US" b="1" dirty="0">
                <a:solidFill>
                  <a:prstClr val="black"/>
                </a:solidFill>
                <a:latin typeface="楷体" pitchFamily="49" charset="-122"/>
                <a:ea typeface="楷体" pitchFamily="49" charset="-122"/>
              </a:rPr>
              <a:t>上粘度的三种表示</a:t>
            </a:r>
            <a:r>
              <a:rPr kumimoji="0" lang="zh-CN" altLang="en-US" b="1" dirty="0" smtClean="0">
                <a:solidFill>
                  <a:prstClr val="black"/>
                </a:solidFill>
                <a:latin typeface="楷体" pitchFamily="49" charset="-122"/>
                <a:ea typeface="楷体" pitchFamily="49" charset="-122"/>
              </a:rPr>
              <a:t>方式：</a:t>
            </a:r>
            <a:endParaRPr kumimoji="0" lang="en-US" altLang="zh-CN" b="1" dirty="0">
              <a:solidFill>
                <a:prstClr val="black"/>
              </a:solidFill>
              <a:latin typeface="楷体" pitchFamily="49" charset="-122"/>
              <a:ea typeface="楷体" pitchFamily="49" charset="-122"/>
            </a:endParaRPr>
          </a:p>
        </p:txBody>
      </p:sp>
      <p:sp>
        <p:nvSpPr>
          <p:cNvPr id="4" name="矩形 3"/>
          <p:cNvSpPr/>
          <p:nvPr/>
        </p:nvSpPr>
        <p:spPr>
          <a:xfrm>
            <a:off x="0" y="0"/>
            <a:ext cx="9144000" cy="1052736"/>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marL="273050" lvl="0" indent="-273050" algn="ctr" eaLnBrk="0" hangingPunct="0">
              <a:lnSpc>
                <a:spcPct val="150000"/>
              </a:lnSpc>
              <a:spcBef>
                <a:spcPct val="20000"/>
              </a:spcBef>
              <a:spcAft>
                <a:spcPts val="1500"/>
              </a:spcAft>
              <a:buClr>
                <a:srgbClr val="0BD0D9"/>
              </a:buClr>
              <a:buSzPct val="95000"/>
            </a:pPr>
            <a:r>
              <a:rPr kumimoji="0" lang="zh-CN" altLang="en-US" sz="3200" b="1" dirty="0" smtClean="0">
                <a:solidFill>
                  <a:prstClr val="black"/>
                </a:solidFill>
                <a:latin typeface="楷体" pitchFamily="49" charset="-122"/>
                <a:ea typeface="楷体" pitchFamily="49" charset="-122"/>
              </a:rPr>
              <a:t>液体粘性的表示方式</a:t>
            </a:r>
            <a:endParaRPr kumimoji="0" lang="zh-CN" altLang="en-US" sz="3200" b="1" dirty="0">
              <a:solidFill>
                <a:prstClr val="black"/>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584" y="1412776"/>
            <a:ext cx="7272808" cy="4985980"/>
          </a:xfrm>
          <a:prstGeom prst="rect">
            <a:avLst/>
          </a:prstGeom>
        </p:spPr>
        <p:txBody>
          <a:bodyPr wrap="square">
            <a:spAutoFit/>
          </a:bodyPr>
          <a:lstStyle/>
          <a:p>
            <a:pPr algn="ctr">
              <a:lnSpc>
                <a:spcPct val="150000"/>
              </a:lnSpc>
              <a:spcBef>
                <a:spcPts val="0"/>
              </a:spcBef>
            </a:pPr>
            <a:r>
              <a:rPr lang="zh-CN" altLang="en-US" sz="2800" b="1" dirty="0" smtClean="0">
                <a:latin typeface="楷体" pitchFamily="49" charset="-122"/>
                <a:ea typeface="楷体" pitchFamily="49" charset="-122"/>
              </a:rPr>
              <a:t>本章主要</a:t>
            </a:r>
            <a:r>
              <a:rPr lang="zh-CN" altLang="en-US" sz="2800" b="1" dirty="0" smtClean="0">
                <a:latin typeface="楷体" pitchFamily="49" charset="-122"/>
                <a:ea typeface="楷体" pitchFamily="49" charset="-122"/>
              </a:rPr>
              <a:t>内容</a:t>
            </a:r>
            <a:endParaRPr lang="en-US" altLang="zh-CN" sz="2800" b="1" dirty="0" smtClean="0">
              <a:latin typeface="楷体" pitchFamily="49" charset="-122"/>
              <a:ea typeface="楷体" pitchFamily="49" charset="-122"/>
            </a:endParaRPr>
          </a:p>
          <a:p>
            <a:pPr algn="ctr">
              <a:lnSpc>
                <a:spcPct val="150000"/>
              </a:lnSpc>
              <a:spcBef>
                <a:spcPts val="0"/>
              </a:spcBef>
            </a:pPr>
            <a:endParaRPr lang="en-US" altLang="zh-CN" sz="2000" b="1" dirty="0" smtClean="0">
              <a:latin typeface="楷体" pitchFamily="49" charset="-122"/>
              <a:ea typeface="楷体" pitchFamily="49" charset="-122"/>
            </a:endParaRPr>
          </a:p>
          <a:p>
            <a:pPr algn="ctr">
              <a:lnSpc>
                <a:spcPct val="150000"/>
              </a:lnSpc>
              <a:spcBef>
                <a:spcPts val="0"/>
              </a:spcBef>
            </a:pPr>
            <a:endParaRPr lang="en-US" altLang="zh-CN" sz="1600" b="1" dirty="0" smtClean="0">
              <a:latin typeface="楷体" pitchFamily="49" charset="-122"/>
              <a:ea typeface="楷体" pitchFamily="49" charset="-122"/>
            </a:endParaRPr>
          </a:p>
          <a:p>
            <a:pPr>
              <a:lnSpc>
                <a:spcPct val="125000"/>
              </a:lnSpc>
              <a:spcBef>
                <a:spcPts val="0"/>
              </a:spcBef>
            </a:pPr>
            <a:r>
              <a:rPr lang="zh-CN" altLang="en-US" b="1" dirty="0" smtClean="0">
                <a:latin typeface="楷体" pitchFamily="49" charset="-122"/>
                <a:ea typeface="楷体" pitchFamily="49" charset="-122"/>
              </a:rPr>
              <a:t>一、液压传动的工作介质</a:t>
            </a:r>
            <a:endParaRPr lang="en-US" altLang="zh-CN" b="1" dirty="0" smtClean="0">
              <a:latin typeface="楷体" pitchFamily="49" charset="-122"/>
              <a:ea typeface="楷体" pitchFamily="49" charset="-122"/>
            </a:endParaRPr>
          </a:p>
          <a:p>
            <a:pPr>
              <a:lnSpc>
                <a:spcPct val="125000"/>
              </a:lnSpc>
              <a:spcBef>
                <a:spcPts val="0"/>
              </a:spcBef>
            </a:pPr>
            <a:r>
              <a:rPr lang="zh-CN" altLang="en-US"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液压油</a:t>
            </a:r>
            <a:r>
              <a:rPr lang="zh-CN" altLang="en-US" sz="2000" b="1" dirty="0">
                <a:latin typeface="楷体" pitchFamily="49" charset="-122"/>
                <a:ea typeface="楷体" pitchFamily="49" charset="-122"/>
              </a:rPr>
              <a:t>的物理性质，液体粘度的物理特性。</a:t>
            </a:r>
            <a:endParaRPr lang="zh-CN" altLang="en-US" sz="2000" b="1" u="sng" dirty="0">
              <a:latin typeface="楷体" pitchFamily="49" charset="-122"/>
              <a:ea typeface="楷体" pitchFamily="49" charset="-122"/>
            </a:endParaRPr>
          </a:p>
          <a:p>
            <a:pPr>
              <a:lnSpc>
                <a:spcPct val="125000"/>
              </a:lnSpc>
              <a:spcBef>
                <a:spcPts val="0"/>
              </a:spcBef>
            </a:pPr>
            <a:endParaRPr lang="en-US" altLang="zh-CN" sz="1400" b="1" dirty="0" smtClean="0">
              <a:latin typeface="楷体" pitchFamily="49" charset="-122"/>
              <a:ea typeface="楷体" pitchFamily="49" charset="-122"/>
            </a:endParaRPr>
          </a:p>
          <a:p>
            <a:pPr>
              <a:lnSpc>
                <a:spcPct val="125000"/>
              </a:lnSpc>
              <a:spcBef>
                <a:spcPts val="0"/>
              </a:spcBef>
            </a:pPr>
            <a:r>
              <a:rPr lang="zh-CN" altLang="en-US" b="1" dirty="0" smtClean="0">
                <a:latin typeface="楷体" pitchFamily="49" charset="-122"/>
                <a:ea typeface="楷体" pitchFamily="49" charset="-122"/>
              </a:rPr>
              <a:t>二、液体静力学</a:t>
            </a:r>
            <a:endParaRPr lang="en-US" altLang="zh-CN" b="1" dirty="0" smtClean="0">
              <a:latin typeface="楷体" pitchFamily="49" charset="-122"/>
              <a:ea typeface="楷体" pitchFamily="49" charset="-122"/>
            </a:endParaRPr>
          </a:p>
          <a:p>
            <a:pPr>
              <a:lnSpc>
                <a:spcPct val="125000"/>
              </a:lnSpc>
              <a:spcBef>
                <a:spcPts val="0"/>
              </a:spcBef>
            </a:pPr>
            <a:r>
              <a:rPr lang="zh-CN" altLang="en-US"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液体</a:t>
            </a:r>
            <a:r>
              <a:rPr lang="zh-CN" altLang="en-US" sz="2000" b="1" dirty="0">
                <a:latin typeface="楷体" pitchFamily="49" charset="-122"/>
                <a:ea typeface="楷体" pitchFamily="49" charset="-122"/>
              </a:rPr>
              <a:t>静压力的特性和静力学基本方程。</a:t>
            </a:r>
          </a:p>
          <a:p>
            <a:pPr>
              <a:lnSpc>
                <a:spcPct val="125000"/>
              </a:lnSpc>
              <a:spcBef>
                <a:spcPts val="0"/>
              </a:spcBef>
            </a:pPr>
            <a:endParaRPr lang="en-US" altLang="zh-CN" sz="1400" b="1" dirty="0" smtClean="0">
              <a:latin typeface="楷体" pitchFamily="49" charset="-122"/>
              <a:ea typeface="楷体" pitchFamily="49" charset="-122"/>
            </a:endParaRPr>
          </a:p>
          <a:p>
            <a:pPr>
              <a:lnSpc>
                <a:spcPct val="125000"/>
              </a:lnSpc>
              <a:spcBef>
                <a:spcPts val="0"/>
              </a:spcBef>
            </a:pPr>
            <a:r>
              <a:rPr lang="zh-CN" altLang="en-US" b="1" dirty="0" smtClean="0">
                <a:latin typeface="楷体" pitchFamily="49" charset="-122"/>
                <a:ea typeface="楷体" pitchFamily="49" charset="-122"/>
              </a:rPr>
              <a:t>三、液体动力学</a:t>
            </a:r>
            <a:endParaRPr lang="en-US" altLang="zh-CN" b="1" dirty="0" smtClean="0">
              <a:latin typeface="楷体" pitchFamily="49" charset="-122"/>
              <a:ea typeface="楷体" pitchFamily="49" charset="-122"/>
            </a:endParaRPr>
          </a:p>
          <a:p>
            <a:pPr>
              <a:lnSpc>
                <a:spcPct val="125000"/>
              </a:lnSpc>
              <a:spcBef>
                <a:spcPts val="0"/>
              </a:spcBef>
            </a:pPr>
            <a:r>
              <a:rPr lang="zh-CN" altLang="en-US" sz="2000" b="1" dirty="0" smtClean="0">
                <a:latin typeface="楷体" pitchFamily="49" charset="-122"/>
                <a:ea typeface="楷体" pitchFamily="49" charset="-122"/>
              </a:rPr>
              <a:t>    流动</a:t>
            </a:r>
            <a:r>
              <a:rPr lang="zh-CN" altLang="en-US" sz="2000" b="1" dirty="0">
                <a:latin typeface="楷体" pitchFamily="49" charset="-122"/>
                <a:ea typeface="楷体" pitchFamily="49" charset="-122"/>
              </a:rPr>
              <a:t>液体的连续性方程、伯努利方程和动量方程。</a:t>
            </a:r>
            <a:endParaRPr lang="en-US" altLang="zh-CN" sz="2000" b="1" dirty="0" smtClean="0">
              <a:solidFill>
                <a:srgbClr val="FF0000"/>
              </a:solidFill>
              <a:latin typeface="楷体" pitchFamily="49" charset="-122"/>
              <a:ea typeface="楷体" pitchFamily="49" charset="-122"/>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5517232"/>
            <a:ext cx="1296143" cy="1223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72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 calcmode="lin" valueType="num">
                                      <p:cBhvr additive="base">
                                        <p:cTn id="1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 calcmode="lin" valueType="num">
                                      <p:cBhvr additive="base">
                                        <p:cTn id="1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 calcmode="lin" valueType="num">
                                      <p:cBhvr additive="base">
                                        <p:cTn id="2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 calcmode="lin" valueType="num">
                                      <p:cBhvr additive="base">
                                        <p:cTn id="2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 calcmode="lin" valueType="num">
                                      <p:cBhvr additive="base">
                                        <p:cTn id="3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997905" y="2204864"/>
            <a:ext cx="7461002" cy="4464496"/>
          </a:xfrm>
        </p:spPr>
        <p:txBody>
          <a:bodyPr/>
          <a:lstStyle/>
          <a:p>
            <a:pPr marL="0" lvl="1" indent="-514350" eaLnBrk="1" hangingPunct="1">
              <a:lnSpc>
                <a:spcPct val="120000"/>
              </a:lnSpc>
              <a:spcBef>
                <a:spcPct val="0"/>
              </a:spcBef>
              <a:buClr>
                <a:srgbClr val="0BD0D9"/>
              </a:buClr>
              <a:buSzPct val="95000"/>
              <a:buFont typeface="Wingdings 2" pitchFamily="18" charset="2"/>
              <a:buNone/>
            </a:pPr>
            <a:r>
              <a:rPr lang="zh-CN" altLang="en-US" sz="3200" b="1" dirty="0" smtClean="0">
                <a:latin typeface="楷体" pitchFamily="49" charset="-122"/>
                <a:ea typeface="楷体" pitchFamily="49" charset="-122"/>
              </a:rPr>
              <a:t>    </a:t>
            </a:r>
            <a:r>
              <a:rPr lang="zh-CN" altLang="en-US" b="1" dirty="0" smtClean="0">
                <a:latin typeface="楷体" pitchFamily="49" charset="-122"/>
                <a:ea typeface="楷体" pitchFamily="49" charset="-122"/>
              </a:rPr>
              <a:t>液体的粘度是指它在单位速度梯度下流动时单位面积上产生的内摩擦力。</a:t>
            </a:r>
            <a:endParaRPr lang="en-US" altLang="zh-CN" b="1" dirty="0" smtClean="0">
              <a:latin typeface="楷体" pitchFamily="49" charset="-122"/>
              <a:ea typeface="楷体" pitchFamily="49" charset="-122"/>
            </a:endParaRPr>
          </a:p>
          <a:p>
            <a:pPr marL="514350" lvl="1" indent="-514350" eaLnBrk="1" hangingPunct="1">
              <a:spcBef>
                <a:spcPct val="0"/>
              </a:spcBef>
              <a:buClr>
                <a:srgbClr val="0BD0D9"/>
              </a:buClr>
              <a:buSzPct val="95000"/>
              <a:buFont typeface="Wingdings 2" pitchFamily="18" charset="2"/>
              <a:buNone/>
            </a:pPr>
            <a:endParaRPr lang="en-US" altLang="zh-CN" b="1" i="1" dirty="0" smtClean="0">
              <a:solidFill>
                <a:srgbClr val="CC6600"/>
              </a:solidFill>
              <a:latin typeface="宋体" pitchFamily="2" charset="-122"/>
              <a:ea typeface="华文彩云" pitchFamily="2" charset="-122"/>
            </a:endParaRPr>
          </a:p>
          <a:p>
            <a:pPr marL="514350" lvl="1" indent="-514350" eaLnBrk="1" hangingPunct="1">
              <a:spcBef>
                <a:spcPct val="0"/>
              </a:spcBef>
              <a:buClr>
                <a:srgbClr val="0BD0D9"/>
              </a:buClr>
              <a:buSzPct val="95000"/>
              <a:buFont typeface="Wingdings 2" pitchFamily="18" charset="2"/>
              <a:buNone/>
            </a:pPr>
            <a:endParaRPr lang="en-US" altLang="zh-CN" sz="2800" b="1" i="1" dirty="0" smtClean="0">
              <a:solidFill>
                <a:srgbClr val="CC6600"/>
              </a:solidFill>
              <a:latin typeface="Times New Roman" pitchFamily="18" charset="0"/>
              <a:ea typeface="华文彩云" pitchFamily="2" charset="-122"/>
            </a:endParaRPr>
          </a:p>
          <a:p>
            <a:pPr marL="514350" lvl="1" indent="-514350" eaLnBrk="1" hangingPunct="1">
              <a:spcBef>
                <a:spcPts val="1200"/>
              </a:spcBef>
              <a:spcAft>
                <a:spcPts val="2100"/>
              </a:spcAft>
              <a:buClr>
                <a:srgbClr val="0BD0D9"/>
              </a:buClr>
              <a:buSzPct val="95000"/>
              <a:buFont typeface="Wingdings 2" pitchFamily="18" charset="2"/>
              <a:buNone/>
            </a:pPr>
            <a:endParaRPr lang="en-US" altLang="zh-CN" sz="3200" dirty="0" smtClean="0">
              <a:latin typeface="宋体" pitchFamily="2" charset="-122"/>
            </a:endParaRPr>
          </a:p>
          <a:p>
            <a:pPr marL="0" indent="0" eaLnBrk="1" hangingPunct="1">
              <a:buNone/>
            </a:pPr>
            <a:endParaRPr lang="zh-CN" altLang="en-US" dirty="0" smtClean="0">
              <a:latin typeface="楷体" pitchFamily="49" charset="-122"/>
              <a:ea typeface="楷体"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1229820"/>
              </p:ext>
            </p:extLst>
          </p:nvPr>
        </p:nvGraphicFramePr>
        <p:xfrm>
          <a:off x="1691680" y="3717032"/>
          <a:ext cx="5057775" cy="1096963"/>
        </p:xfrm>
        <a:graphic>
          <a:graphicData uri="http://schemas.openxmlformats.org/presentationml/2006/ole">
            <mc:AlternateContent xmlns:mc="http://schemas.openxmlformats.org/markup-compatibility/2006">
              <mc:Choice xmlns:v="urn:schemas-microsoft-com:vml" Requires="v">
                <p:oleObj spid="_x0000_s28796" name="公式" r:id="rId3" imgW="1600335" imgH="409643" progId="Equation.3">
                  <p:embed/>
                </p:oleObj>
              </mc:Choice>
              <mc:Fallback>
                <p:oleObj name="公式" r:id="rId3" imgW="1600335" imgH="409643" progId="Equation.3">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3717032"/>
                        <a:ext cx="505777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矩形 2"/>
          <p:cNvSpPr/>
          <p:nvPr/>
        </p:nvSpPr>
        <p:spPr>
          <a:xfrm>
            <a:off x="1403648" y="5301208"/>
            <a:ext cx="6624736"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200000"/>
              </a:lnSpc>
              <a:spcBef>
                <a:spcPts val="0"/>
              </a:spcBef>
              <a:buSzPct val="85000"/>
              <a:defRPr/>
            </a:pPr>
            <a:r>
              <a:rPr lang="az-Cyrl-AZ" altLang="zh-CN" sz="2000" b="1" dirty="0" smtClean="0">
                <a:latin typeface="楷体" pitchFamily="49" charset="-122"/>
                <a:ea typeface="楷体" pitchFamily="49" charset="-122"/>
                <a:cs typeface="Times New Roman" pitchFamily="18" charset="0"/>
              </a:rPr>
              <a:t>г</a:t>
            </a:r>
            <a:r>
              <a:rPr lang="en-US" altLang="zh-CN" sz="2000" b="1" dirty="0" smtClean="0">
                <a:latin typeface="楷体" pitchFamily="49" charset="-122"/>
                <a:ea typeface="楷体" pitchFamily="49" charset="-122"/>
              </a:rPr>
              <a:t>:</a:t>
            </a:r>
            <a:r>
              <a:rPr lang="zh-CN" altLang="en-US" sz="2000" b="1" dirty="0" smtClean="0">
                <a:latin typeface="楷体" pitchFamily="49" charset="-122"/>
                <a:ea typeface="楷体" pitchFamily="49" charset="-122"/>
              </a:rPr>
              <a:t>切应力；</a:t>
            </a:r>
            <a:r>
              <a:rPr lang="en-US" altLang="zh-CN" sz="2000" b="1" dirty="0" smtClean="0">
                <a:latin typeface="楷体" pitchFamily="49" charset="-122"/>
                <a:ea typeface="楷体" pitchFamily="49" charset="-122"/>
              </a:rPr>
              <a:t>μ</a:t>
            </a:r>
            <a:r>
              <a:rPr lang="zh-CN" altLang="en-US" sz="2000" b="1" dirty="0" smtClean="0">
                <a:latin typeface="楷体" pitchFamily="49" charset="-122"/>
                <a:ea typeface="楷体" pitchFamily="49" charset="-122"/>
              </a:rPr>
              <a:t>：动力粘度。</a:t>
            </a:r>
            <a:r>
              <a:rPr lang="en-US" altLang="zh-CN" sz="2000" b="1" dirty="0" smtClean="0">
                <a:latin typeface="楷体" pitchFamily="49" charset="-122"/>
                <a:ea typeface="楷体" pitchFamily="49" charset="-122"/>
              </a:rPr>
              <a:t>du/</a:t>
            </a:r>
            <a:r>
              <a:rPr lang="en-US" altLang="zh-CN" sz="2000" b="1" dirty="0" err="1" smtClean="0">
                <a:latin typeface="楷体" pitchFamily="49" charset="-122"/>
                <a:ea typeface="楷体" pitchFamily="49" charset="-122"/>
              </a:rPr>
              <a:t>dy</a:t>
            </a:r>
            <a:r>
              <a:rPr lang="zh-CN" altLang="en-US" sz="2000" b="1" dirty="0" smtClean="0">
                <a:latin typeface="楷体" pitchFamily="49" charset="-122"/>
                <a:ea typeface="楷体" pitchFamily="49" charset="-122"/>
              </a:rPr>
              <a:t>；</a:t>
            </a:r>
            <a:r>
              <a:rPr lang="en-US" altLang="zh-CN" sz="2000"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液</a:t>
            </a:r>
            <a:r>
              <a:rPr lang="zh-CN" altLang="en-US" sz="2000" b="1" dirty="0">
                <a:latin typeface="楷体" pitchFamily="49" charset="-122"/>
                <a:ea typeface="楷体" pitchFamily="49" charset="-122"/>
              </a:rPr>
              <a:t>层间的</a:t>
            </a:r>
            <a:r>
              <a:rPr lang="zh-CN" altLang="en-US" sz="2000" b="1" dirty="0" smtClean="0">
                <a:latin typeface="楷体" pitchFamily="49" charset="-122"/>
                <a:ea typeface="楷体" pitchFamily="49" charset="-122"/>
              </a:rPr>
              <a:t>速度梯度</a:t>
            </a:r>
            <a:endParaRPr lang="zh-CN" altLang="en-US" sz="1800" b="1" dirty="0">
              <a:latin typeface="楷体" pitchFamily="49" charset="-122"/>
              <a:ea typeface="楷体" pitchFamily="49" charset="-122"/>
            </a:endParaRPr>
          </a:p>
        </p:txBody>
      </p:sp>
      <p:sp>
        <p:nvSpPr>
          <p:cNvPr id="4" name="矩形 3"/>
          <p:cNvSpPr/>
          <p:nvPr/>
        </p:nvSpPr>
        <p:spPr>
          <a:xfrm>
            <a:off x="997905" y="1291698"/>
            <a:ext cx="4536504" cy="584775"/>
          </a:xfrm>
          <a:prstGeom prst="rect">
            <a:avLst/>
          </a:prstGeom>
        </p:spPr>
        <p:txBody>
          <a:bodyPr wrap="square">
            <a:spAutoFit/>
          </a:bodyPr>
          <a:lstStyle/>
          <a:p>
            <a:r>
              <a:rPr kumimoji="0" lang="zh-CN" altLang="en-US" sz="3200" b="1" dirty="0">
                <a:latin typeface="宋体" pitchFamily="2" charset="-122"/>
                <a:ea typeface="宋体"/>
              </a:rPr>
              <a:t> </a:t>
            </a:r>
            <a:r>
              <a:rPr kumimoji="0" lang="zh-CN" altLang="en-US" sz="2800" b="1" dirty="0">
                <a:latin typeface="楷体" pitchFamily="49" charset="-122"/>
                <a:ea typeface="楷体" pitchFamily="49" charset="-122"/>
              </a:rPr>
              <a:t>① 动力粘度  </a:t>
            </a:r>
            <a:r>
              <a:rPr kumimoji="0" lang="en-US" altLang="zh-CN" sz="2800" b="1" i="1" dirty="0">
                <a:latin typeface="楷体" pitchFamily="49" charset="-122"/>
                <a:ea typeface="楷体" pitchFamily="49" charset="-122"/>
              </a:rPr>
              <a:t>μ</a:t>
            </a:r>
            <a:endParaRPr lang="zh-CN" altLang="en-US" sz="2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p:cNvSpPr>
            <a:spLocks noGrp="1"/>
          </p:cNvSpPr>
          <p:nvPr>
            <p:ph idx="1"/>
          </p:nvPr>
        </p:nvSpPr>
        <p:spPr>
          <a:xfrm>
            <a:off x="1024211" y="2996952"/>
            <a:ext cx="7461002" cy="5256213"/>
          </a:xfrm>
        </p:spPr>
        <p:txBody>
          <a:bodyPr/>
          <a:lstStyle/>
          <a:p>
            <a:pPr marL="0" lvl="1" indent="-514350" eaLnBrk="1" hangingPunct="1">
              <a:lnSpc>
                <a:spcPct val="120000"/>
              </a:lnSpc>
              <a:spcBef>
                <a:spcPct val="0"/>
              </a:spcBef>
              <a:buClr>
                <a:srgbClr val="0BD0D9"/>
              </a:buClr>
              <a:buSzPct val="95000"/>
              <a:buFont typeface="Wingdings 2" pitchFamily="18" charset="2"/>
              <a:buNone/>
            </a:pPr>
            <a:r>
              <a:rPr lang="zh-CN" altLang="en-US" sz="3200" b="1" dirty="0" smtClean="0">
                <a:latin typeface="楷体" pitchFamily="49" charset="-122"/>
                <a:ea typeface="楷体" pitchFamily="49" charset="-122"/>
              </a:rPr>
              <a:t>    </a:t>
            </a:r>
            <a:endParaRPr lang="en-US" altLang="zh-CN" b="1" i="1" dirty="0" smtClean="0">
              <a:solidFill>
                <a:srgbClr val="CC6600"/>
              </a:solidFill>
              <a:latin typeface="宋体" pitchFamily="2" charset="-122"/>
              <a:ea typeface="华文彩云" pitchFamily="2" charset="-122"/>
            </a:endParaRPr>
          </a:p>
          <a:p>
            <a:pPr marL="514350" lvl="1" indent="-514350" eaLnBrk="1" hangingPunct="1">
              <a:spcBef>
                <a:spcPct val="0"/>
              </a:spcBef>
              <a:buClr>
                <a:srgbClr val="0BD0D9"/>
              </a:buClr>
              <a:buSzPct val="95000"/>
              <a:buFont typeface="Wingdings 2" pitchFamily="18" charset="2"/>
              <a:buNone/>
            </a:pPr>
            <a:endParaRPr lang="en-US" altLang="zh-CN" sz="2800" b="1" i="1" dirty="0" smtClean="0">
              <a:solidFill>
                <a:srgbClr val="CC6600"/>
              </a:solidFill>
              <a:latin typeface="Times New Roman" pitchFamily="18" charset="0"/>
              <a:ea typeface="华文彩云" pitchFamily="2" charset="-122"/>
            </a:endParaRPr>
          </a:p>
          <a:p>
            <a:pPr marL="514350" lvl="1" indent="-514350" eaLnBrk="1" hangingPunct="1">
              <a:spcBef>
                <a:spcPts val="1200"/>
              </a:spcBef>
              <a:spcAft>
                <a:spcPts val="2100"/>
              </a:spcAft>
              <a:buClr>
                <a:srgbClr val="0BD0D9"/>
              </a:buClr>
              <a:buSzPct val="95000"/>
              <a:buFont typeface="Wingdings 2" pitchFamily="18" charset="2"/>
              <a:buNone/>
            </a:pPr>
            <a:endParaRPr lang="en-US" altLang="zh-CN" sz="3200" dirty="0" smtClean="0">
              <a:latin typeface="宋体" pitchFamily="2" charset="-122"/>
            </a:endParaRPr>
          </a:p>
        </p:txBody>
      </p:sp>
      <p:sp>
        <p:nvSpPr>
          <p:cNvPr id="4" name="矩形 3"/>
          <p:cNvSpPr/>
          <p:nvPr/>
        </p:nvSpPr>
        <p:spPr>
          <a:xfrm>
            <a:off x="3347864" y="1628800"/>
            <a:ext cx="4536504" cy="523220"/>
          </a:xfrm>
          <a:prstGeom prst="rect">
            <a:avLst/>
          </a:prstGeom>
        </p:spPr>
        <p:txBody>
          <a:bodyPr wrap="square">
            <a:spAutoFit/>
          </a:bodyPr>
          <a:lstStyle/>
          <a:p>
            <a:r>
              <a:rPr kumimoji="0" lang="zh-CN" altLang="en-US" sz="2800" b="1" dirty="0" smtClean="0">
                <a:latin typeface="楷体" pitchFamily="49" charset="-122"/>
                <a:ea typeface="楷体" pitchFamily="49" charset="-122"/>
              </a:rPr>
              <a:t>动力粘度 </a:t>
            </a:r>
            <a:r>
              <a:rPr kumimoji="0" lang="en-US" altLang="zh-CN" sz="2800" b="1" i="1" dirty="0">
                <a:latin typeface="楷体" pitchFamily="49" charset="-122"/>
                <a:ea typeface="楷体" pitchFamily="49" charset="-122"/>
              </a:rPr>
              <a:t>μ</a:t>
            </a:r>
            <a:endParaRPr lang="zh-CN" altLang="en-US" sz="2800" dirty="0"/>
          </a:p>
        </p:txBody>
      </p:sp>
      <p:sp>
        <p:nvSpPr>
          <p:cNvPr id="5" name="矩形 4"/>
          <p:cNvSpPr/>
          <p:nvPr/>
        </p:nvSpPr>
        <p:spPr>
          <a:xfrm>
            <a:off x="1541563" y="2708920"/>
            <a:ext cx="6912768" cy="2308324"/>
          </a:xfrm>
          <a:prstGeom prst="rect">
            <a:avLst/>
          </a:prstGeom>
        </p:spPr>
        <p:txBody>
          <a:bodyPr wrap="square">
            <a:spAutoFit/>
          </a:bodyPr>
          <a:lstStyle/>
          <a:p>
            <a:pPr marL="514350" lvl="1" indent="-514350" eaLnBrk="1" hangingPunct="1">
              <a:lnSpc>
                <a:spcPct val="200000"/>
              </a:lnSpc>
              <a:spcBef>
                <a:spcPts val="900"/>
              </a:spcBef>
              <a:buClr>
                <a:srgbClr val="0BD0D9"/>
              </a:buClr>
              <a:buSzPct val="95000"/>
            </a:pPr>
            <a:r>
              <a:rPr lang="zh-CN" altLang="en-US" b="1" dirty="0">
                <a:latin typeface="楷体" pitchFamily="49" charset="-122"/>
                <a:ea typeface="楷体" pitchFamily="49" charset="-122"/>
              </a:rPr>
              <a:t>国际单位：</a:t>
            </a:r>
            <a:r>
              <a:rPr lang="en-US" altLang="zh-CN" b="1" i="1" dirty="0" err="1">
                <a:latin typeface="楷体" pitchFamily="49" charset="-122"/>
                <a:ea typeface="楷体" pitchFamily="49" charset="-122"/>
              </a:rPr>
              <a:t>Pa·s</a:t>
            </a:r>
            <a:r>
              <a:rPr lang="zh-CN" altLang="en-US" b="1" dirty="0">
                <a:latin typeface="楷体" pitchFamily="49" charset="-122"/>
                <a:ea typeface="楷体" pitchFamily="49" charset="-122"/>
              </a:rPr>
              <a:t>（帕斯卡</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秒）</a:t>
            </a:r>
            <a:endParaRPr lang="en-US" altLang="zh-CN" b="1" dirty="0">
              <a:latin typeface="楷体" pitchFamily="49" charset="-122"/>
              <a:ea typeface="楷体" pitchFamily="49" charset="-122"/>
            </a:endParaRPr>
          </a:p>
          <a:p>
            <a:pPr marL="514350" lvl="1" indent="-514350" eaLnBrk="1" hangingPunct="1">
              <a:lnSpc>
                <a:spcPct val="200000"/>
              </a:lnSpc>
              <a:buClr>
                <a:srgbClr val="0BD0D9"/>
              </a:buClr>
              <a:buSzPct val="95000"/>
            </a:pPr>
            <a:r>
              <a:rPr lang="zh-CN" altLang="en-US" b="1" dirty="0">
                <a:latin typeface="楷体" pitchFamily="49" charset="-122"/>
                <a:ea typeface="楷体" pitchFamily="49" charset="-122"/>
                <a:cs typeface="Times New Roman" pitchFamily="18" charset="0"/>
              </a:rPr>
              <a:t>常用单位：</a:t>
            </a:r>
            <a:r>
              <a:rPr lang="en-US" altLang="zh-CN" b="1" dirty="0">
                <a:latin typeface="楷体" pitchFamily="49" charset="-122"/>
                <a:ea typeface="楷体" pitchFamily="49" charset="-122"/>
                <a:cs typeface="Times New Roman" pitchFamily="18" charset="0"/>
              </a:rPr>
              <a:t>P</a:t>
            </a:r>
            <a:r>
              <a:rPr lang="zh-CN" altLang="en-US" b="1" dirty="0">
                <a:latin typeface="楷体" pitchFamily="49" charset="-122"/>
                <a:ea typeface="楷体" pitchFamily="49" charset="-122"/>
                <a:cs typeface="Times New Roman" pitchFamily="18" charset="0"/>
              </a:rPr>
              <a:t>（泊，</a:t>
            </a:r>
            <a:r>
              <a:rPr lang="en-US" altLang="zh-CN" b="1" dirty="0" err="1">
                <a:latin typeface="楷体" pitchFamily="49" charset="-122"/>
                <a:ea typeface="楷体" pitchFamily="49" charset="-122"/>
                <a:cs typeface="Times New Roman" pitchFamily="18" charset="0"/>
              </a:rPr>
              <a:t>dyn</a:t>
            </a:r>
            <a:r>
              <a:rPr lang="en-US" altLang="zh-CN" b="1" dirty="0">
                <a:latin typeface="楷体" pitchFamily="49" charset="-122"/>
                <a:ea typeface="楷体" pitchFamily="49" charset="-122"/>
                <a:cs typeface="Times New Roman" pitchFamily="18" charset="0"/>
              </a:rPr>
              <a:t> </a:t>
            </a:r>
            <a:r>
              <a:rPr lang="en-US" altLang="zh-CN" b="1" i="1" dirty="0">
                <a:latin typeface="楷体" pitchFamily="49" charset="-122"/>
                <a:ea typeface="楷体" pitchFamily="49" charset="-122"/>
                <a:cs typeface="Times New Roman" pitchFamily="18" charset="0"/>
              </a:rPr>
              <a:t>·</a:t>
            </a:r>
            <a:r>
              <a:rPr lang="en-US" altLang="zh-CN" b="1" dirty="0">
                <a:latin typeface="楷体" pitchFamily="49" charset="-122"/>
                <a:ea typeface="楷体" pitchFamily="49" charset="-122"/>
              </a:rPr>
              <a:t>s/cm</a:t>
            </a:r>
            <a:r>
              <a:rPr lang="en-US" altLang="zh-CN" b="1" baseline="30000" dirty="0">
                <a:latin typeface="楷体" pitchFamily="49" charset="-122"/>
                <a:ea typeface="楷体" pitchFamily="49" charset="-122"/>
              </a:rPr>
              <a:t>2</a:t>
            </a:r>
            <a:r>
              <a:rPr lang="en-US" altLang="zh-CN" b="1" dirty="0">
                <a:latin typeface="楷体" pitchFamily="49" charset="-122"/>
                <a:ea typeface="楷体" pitchFamily="49" charset="-122"/>
              </a:rPr>
              <a:t>) </a:t>
            </a:r>
          </a:p>
          <a:p>
            <a:pPr marL="514350" lvl="1" indent="-514350" eaLnBrk="1" hangingPunct="1">
              <a:lnSpc>
                <a:spcPct val="200000"/>
              </a:lnSpc>
              <a:buClr>
                <a:srgbClr val="0BD0D9"/>
              </a:buClr>
              <a:buSzPct val="95000"/>
              <a:buFont typeface="Wingdings 2" pitchFamily="18" charset="2"/>
              <a:buNone/>
            </a:pPr>
            <a:r>
              <a:rPr lang="en-US" altLang="zh-CN" b="1" dirty="0">
                <a:latin typeface="楷体" pitchFamily="49" charset="-122"/>
                <a:ea typeface="楷体" pitchFamily="49" charset="-122"/>
              </a:rPr>
              <a:t>          </a:t>
            </a:r>
            <a:r>
              <a:rPr lang="en-US" altLang="zh-CN" b="1" dirty="0" smtClean="0">
                <a:latin typeface="楷体" pitchFamily="49" charset="-122"/>
                <a:ea typeface="楷体" pitchFamily="49" charset="-122"/>
              </a:rPr>
              <a:t>1</a:t>
            </a:r>
            <a:r>
              <a:rPr lang="en-US" altLang="zh-CN" b="1" i="1" dirty="0" smtClean="0">
                <a:latin typeface="楷体" pitchFamily="49" charset="-122"/>
                <a:ea typeface="楷体" pitchFamily="49" charset="-122"/>
                <a:cs typeface="Times New Roman" pitchFamily="18" charset="0"/>
              </a:rPr>
              <a:t> </a:t>
            </a:r>
            <a:r>
              <a:rPr lang="en-US" altLang="zh-CN" b="1" i="1" dirty="0" err="1">
                <a:latin typeface="楷体" pitchFamily="49" charset="-122"/>
                <a:ea typeface="楷体" pitchFamily="49" charset="-122"/>
                <a:cs typeface="Times New Roman" pitchFamily="18" charset="0"/>
              </a:rPr>
              <a:t>Pa·s</a:t>
            </a:r>
            <a:r>
              <a:rPr lang="en-US" altLang="zh-CN" b="1" i="1" dirty="0">
                <a:latin typeface="楷体" pitchFamily="49" charset="-122"/>
                <a:ea typeface="楷体" pitchFamily="49" charset="-122"/>
                <a:cs typeface="Times New Roman" pitchFamily="18" charset="0"/>
              </a:rPr>
              <a:t> = 10P = 1000cP</a:t>
            </a:r>
            <a:r>
              <a:rPr lang="zh-CN" altLang="en-US" b="1" i="1" dirty="0">
                <a:latin typeface="楷体" pitchFamily="49" charset="-122"/>
                <a:ea typeface="楷体" pitchFamily="49" charset="-122"/>
                <a:cs typeface="Times New Roman" pitchFamily="18" charset="0"/>
              </a:rPr>
              <a:t>（厘泊</a:t>
            </a:r>
            <a:r>
              <a:rPr lang="zh-CN" altLang="en-US" b="1" i="1" dirty="0" smtClean="0">
                <a:latin typeface="楷体" pitchFamily="49" charset="-122"/>
                <a:ea typeface="楷体" pitchFamily="49" charset="-122"/>
                <a:cs typeface="Times New Roman" pitchFamily="18" charset="0"/>
              </a:rPr>
              <a:t>）</a:t>
            </a:r>
            <a:endParaRPr lang="zh-CN" altLang="en-US" dirty="0">
              <a:latin typeface="楷体" pitchFamily="49" charset="-122"/>
              <a:ea typeface="楷体" pitchFamily="49" charset="-122"/>
            </a:endParaRPr>
          </a:p>
        </p:txBody>
      </p:sp>
    </p:spTree>
    <p:extLst>
      <p:ext uri="{BB962C8B-B14F-4D97-AF65-F5344CB8AC3E}">
        <p14:creationId xmlns:p14="http://schemas.microsoft.com/office/powerpoint/2010/main" val="12456653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4" name="Object 6"/>
          <p:cNvGraphicFramePr>
            <a:graphicFrameLocks noChangeAspect="1"/>
          </p:cNvGraphicFramePr>
          <p:nvPr>
            <p:extLst>
              <p:ext uri="{D42A27DB-BD31-4B8C-83A1-F6EECF244321}">
                <p14:modId xmlns:p14="http://schemas.microsoft.com/office/powerpoint/2010/main" val="2779985553"/>
              </p:ext>
            </p:extLst>
          </p:nvPr>
        </p:nvGraphicFramePr>
        <p:xfrm>
          <a:off x="2703512" y="3268612"/>
          <a:ext cx="2968625" cy="965200"/>
        </p:xfrm>
        <a:graphic>
          <a:graphicData uri="http://schemas.openxmlformats.org/presentationml/2006/ole">
            <mc:AlternateContent xmlns:mc="http://schemas.openxmlformats.org/markup-compatibility/2006">
              <mc:Choice xmlns:v="urn:schemas-microsoft-com:vml" Requires="v">
                <p:oleObj spid="_x0000_s29823" name="公式" r:id="rId3" imgW="736560" imgH="215640" progId="Equation.3">
                  <p:embed/>
                </p:oleObj>
              </mc:Choice>
              <mc:Fallback>
                <p:oleObj name="公式" r:id="rId3" imgW="736560" imgH="215640" progId="Equation.3">
                  <p:embed/>
                  <p:pic>
                    <p:nvPicPr>
                      <p:cNvPr id="0" name="Object 6"/>
                      <p:cNvPicPr>
                        <a:picLocks noChangeAspect="1" noChangeArrowheads="1"/>
                      </p:cNvPicPr>
                      <p:nvPr/>
                    </p:nvPicPr>
                    <p:blipFill>
                      <a:blip r:embed="rId4"/>
                      <a:srcRect/>
                      <a:stretch>
                        <a:fillRect/>
                      </a:stretch>
                    </p:blipFill>
                    <p:spPr bwMode="auto">
                      <a:xfrm>
                        <a:off x="2703512" y="3268612"/>
                        <a:ext cx="296862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6" name="Text Box 8"/>
          <p:cNvSpPr txBox="1">
            <a:spLocks noChangeArrowheads="1"/>
          </p:cNvSpPr>
          <p:nvPr/>
        </p:nvSpPr>
        <p:spPr bwMode="auto">
          <a:xfrm>
            <a:off x="1200148" y="4725144"/>
            <a:ext cx="6911975"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marL="0" lvl="3" eaLnBrk="1" hangingPunct="1">
              <a:lnSpc>
                <a:spcPct val="150000"/>
              </a:lnSpc>
              <a:buClr>
                <a:schemeClr val="accent2"/>
              </a:buClr>
              <a:buSzPct val="55000"/>
              <a:buFont typeface="Wingdings" pitchFamily="2" charset="2"/>
              <a:buNone/>
            </a:pPr>
            <a:r>
              <a:rPr lang="zh-CN" altLang="en-US" b="1" dirty="0" smtClean="0">
                <a:latin typeface="楷体" pitchFamily="49" charset="-122"/>
                <a:ea typeface="楷体" pitchFamily="49" charset="-122"/>
              </a:rPr>
              <a:t>国际单位</a:t>
            </a:r>
            <a:r>
              <a:rPr lang="zh-CN" altLang="en-US" b="1" dirty="0">
                <a:latin typeface="楷体" pitchFamily="49" charset="-122"/>
                <a:ea typeface="楷体" pitchFamily="49" charset="-122"/>
              </a:rPr>
              <a:t>：</a:t>
            </a:r>
            <a:r>
              <a:rPr lang="zh-CN" altLang="en-US" sz="2800" b="1" dirty="0">
                <a:latin typeface="楷体" pitchFamily="49" charset="-122"/>
                <a:ea typeface="楷体" pitchFamily="49" charset="-122"/>
              </a:rPr>
              <a:t>㎡</a:t>
            </a:r>
            <a:r>
              <a:rPr lang="en-US" altLang="zh-CN" sz="2800" b="1" i="1" dirty="0">
                <a:latin typeface="楷体" pitchFamily="49" charset="-122"/>
                <a:ea typeface="楷体" pitchFamily="49" charset="-122"/>
              </a:rPr>
              <a:t>/</a:t>
            </a:r>
            <a:r>
              <a:rPr lang="en-US" altLang="zh-CN" sz="2800" b="1" dirty="0">
                <a:latin typeface="楷体" pitchFamily="49" charset="-122"/>
                <a:ea typeface="楷体" pitchFamily="49" charset="-122"/>
              </a:rPr>
              <a:t>s</a:t>
            </a:r>
          </a:p>
          <a:p>
            <a:pPr marL="0" lvl="3" eaLnBrk="1" hangingPunct="1">
              <a:lnSpc>
                <a:spcPct val="150000"/>
              </a:lnSpc>
              <a:buClr>
                <a:schemeClr val="accent2"/>
              </a:buClr>
              <a:buSzPct val="55000"/>
              <a:buFont typeface="Wingdings" pitchFamily="2" charset="2"/>
              <a:buNone/>
            </a:pPr>
            <a:r>
              <a:rPr lang="zh-CN" altLang="en-US" b="1" dirty="0">
                <a:latin typeface="楷体" pitchFamily="49" charset="-122"/>
                <a:ea typeface="楷体" pitchFamily="49" charset="-122"/>
              </a:rPr>
              <a:t>常用单位：</a:t>
            </a:r>
            <a:r>
              <a:rPr lang="en-US" altLang="zh-CN" b="1" i="1" dirty="0">
                <a:latin typeface="楷体" pitchFamily="49" charset="-122"/>
                <a:ea typeface="楷体" pitchFamily="49" charset="-122"/>
                <a:cs typeface="Times New Roman" pitchFamily="18" charset="0"/>
              </a:rPr>
              <a:t>St  </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斯</a:t>
            </a:r>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　</a:t>
            </a:r>
            <a:r>
              <a:rPr lang="en-US" altLang="zh-CN" b="1" i="1" dirty="0">
                <a:latin typeface="楷体" pitchFamily="49" charset="-122"/>
                <a:ea typeface="楷体" pitchFamily="49" charset="-122"/>
              </a:rPr>
              <a:t>1St</a:t>
            </a:r>
            <a:r>
              <a:rPr lang="en-US" altLang="zh-CN" b="1" dirty="0">
                <a:latin typeface="楷体" pitchFamily="49" charset="-122"/>
                <a:ea typeface="楷体" pitchFamily="49" charset="-122"/>
              </a:rPr>
              <a:t>=10</a:t>
            </a:r>
            <a:r>
              <a:rPr lang="en-US" altLang="zh-CN" b="1" baseline="30000" dirty="0">
                <a:latin typeface="楷体" pitchFamily="49" charset="-122"/>
                <a:ea typeface="楷体" pitchFamily="49" charset="-122"/>
              </a:rPr>
              <a:t>-4</a:t>
            </a:r>
            <a:r>
              <a:rPr lang="en-US" altLang="zh-CN" b="1" dirty="0">
                <a:latin typeface="楷体" pitchFamily="49" charset="-122"/>
                <a:ea typeface="楷体" pitchFamily="49" charset="-122"/>
              </a:rPr>
              <a:t> ㎡/s</a:t>
            </a:r>
          </a:p>
          <a:p>
            <a:pPr marL="0" lvl="3" eaLnBrk="1" hangingPunct="1">
              <a:lnSpc>
                <a:spcPct val="150000"/>
              </a:lnSpc>
              <a:buClr>
                <a:schemeClr val="accent2"/>
              </a:buClr>
              <a:buSzPct val="55000"/>
              <a:buFont typeface="Wingdings" pitchFamily="2" charset="2"/>
              <a:buNone/>
            </a:pPr>
            <a:r>
              <a:rPr lang="en-US" altLang="zh-CN" b="1" i="1" dirty="0">
                <a:latin typeface="楷体" pitchFamily="49" charset="-122"/>
                <a:ea typeface="楷体" pitchFamily="49" charset="-122"/>
              </a:rPr>
              <a:t>          </a:t>
            </a:r>
            <a:r>
              <a:rPr lang="en-US" altLang="zh-CN" b="1" i="1" dirty="0" err="1">
                <a:latin typeface="楷体" pitchFamily="49" charset="-122"/>
                <a:ea typeface="楷体" pitchFamily="49" charset="-122"/>
              </a:rPr>
              <a:t>cSt</a:t>
            </a:r>
            <a:r>
              <a:rPr lang="en-US" altLang="zh-CN" b="1" i="1" dirty="0">
                <a:latin typeface="楷体" pitchFamily="49" charset="-122"/>
                <a:ea typeface="楷体" pitchFamily="49" charset="-122"/>
              </a:rPr>
              <a:t> </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厘斯</a:t>
            </a:r>
            <a:r>
              <a:rPr lang="en-US" altLang="zh-CN" b="1" dirty="0">
                <a:latin typeface="楷体" pitchFamily="49" charset="-122"/>
                <a:ea typeface="楷体" pitchFamily="49" charset="-122"/>
              </a:rPr>
              <a:t>)   </a:t>
            </a:r>
            <a:r>
              <a:rPr lang="en-US" altLang="zh-CN" b="1" i="1" dirty="0" smtClean="0">
                <a:latin typeface="楷体" pitchFamily="49" charset="-122"/>
                <a:ea typeface="楷体" pitchFamily="49" charset="-122"/>
              </a:rPr>
              <a:t>1cSt</a:t>
            </a:r>
            <a:r>
              <a:rPr lang="en-US" altLang="zh-CN" b="1" dirty="0" smtClean="0">
                <a:latin typeface="楷体" pitchFamily="49" charset="-122"/>
                <a:ea typeface="楷体" pitchFamily="49" charset="-122"/>
              </a:rPr>
              <a:t>=10</a:t>
            </a:r>
            <a:r>
              <a:rPr lang="en-US" altLang="zh-CN" b="1" baseline="30000" dirty="0" smtClean="0">
                <a:latin typeface="楷体" pitchFamily="49" charset="-122"/>
                <a:ea typeface="楷体" pitchFamily="49" charset="-122"/>
              </a:rPr>
              <a:t>-6 </a:t>
            </a:r>
            <a:r>
              <a:rPr lang="en-US" altLang="zh-CN" b="1" dirty="0" smtClean="0">
                <a:latin typeface="楷体" pitchFamily="49" charset="-122"/>
                <a:ea typeface="楷体" pitchFamily="49" charset="-122"/>
              </a:rPr>
              <a:t>㎡</a:t>
            </a:r>
            <a:r>
              <a:rPr lang="en-US" altLang="zh-CN" b="1" dirty="0">
                <a:latin typeface="楷体" pitchFamily="49" charset="-122"/>
                <a:ea typeface="楷体" pitchFamily="49" charset="-122"/>
              </a:rPr>
              <a:t>/</a:t>
            </a:r>
            <a:r>
              <a:rPr lang="en-US" altLang="zh-CN" b="1" dirty="0" smtClean="0">
                <a:latin typeface="楷体" pitchFamily="49" charset="-122"/>
                <a:ea typeface="楷体" pitchFamily="49" charset="-122"/>
              </a:rPr>
              <a:t>s</a:t>
            </a:r>
            <a:endParaRPr lang="en-US" altLang="zh-CN" sz="2800" b="1" dirty="0">
              <a:latin typeface="楷体" pitchFamily="49" charset="-122"/>
              <a:ea typeface="楷体" pitchFamily="49" charset="-122"/>
            </a:endParaRPr>
          </a:p>
        </p:txBody>
      </p:sp>
      <p:sp>
        <p:nvSpPr>
          <p:cNvPr id="22537" name="Rectangle 9"/>
          <p:cNvSpPr>
            <a:spLocks noChangeArrowheads="1"/>
          </p:cNvSpPr>
          <p:nvPr/>
        </p:nvSpPr>
        <p:spPr bwMode="auto">
          <a:xfrm>
            <a:off x="1200148" y="1988840"/>
            <a:ext cx="6912149" cy="1007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lvl="1" indent="-285750">
              <a:lnSpc>
                <a:spcPct val="120000"/>
              </a:lnSpc>
              <a:spcBef>
                <a:spcPts val="0"/>
              </a:spcBef>
              <a:buClr>
                <a:schemeClr val="hlink"/>
              </a:buClr>
              <a:buSzPct val="55000"/>
              <a:buFont typeface="Wingdings" pitchFamily="2" charset="2"/>
              <a:buNone/>
            </a:pPr>
            <a:r>
              <a:rPr lang="zh-CN" altLang="en-US" b="1" dirty="0" smtClean="0">
                <a:latin typeface="楷体" pitchFamily="49" charset="-122"/>
                <a:ea typeface="楷体" pitchFamily="49" charset="-122"/>
              </a:rPr>
              <a:t>    液体</a:t>
            </a:r>
            <a:r>
              <a:rPr lang="zh-CN" altLang="en-US" b="1" dirty="0">
                <a:latin typeface="楷体" pitchFamily="49" charset="-122"/>
                <a:ea typeface="楷体" pitchFamily="49" charset="-122"/>
              </a:rPr>
              <a:t>的</a:t>
            </a:r>
            <a:r>
              <a:rPr lang="zh-CN" altLang="en-US" b="1" dirty="0">
                <a:solidFill>
                  <a:srgbClr val="FF0000"/>
                </a:solidFill>
                <a:latin typeface="楷体" pitchFamily="49" charset="-122"/>
                <a:ea typeface="楷体" pitchFamily="49" charset="-122"/>
              </a:rPr>
              <a:t>动力粘度</a:t>
            </a:r>
            <a:r>
              <a:rPr lang="zh-CN" altLang="en-US" b="1" dirty="0" smtClean="0">
                <a:latin typeface="楷体" pitchFamily="49" charset="-122"/>
                <a:ea typeface="楷体" pitchFamily="49" charset="-122"/>
              </a:rPr>
              <a:t>与其密度</a:t>
            </a:r>
            <a:r>
              <a:rPr lang="en-US" altLang="zh-CN" b="1" dirty="0">
                <a:solidFill>
                  <a:srgbClr val="663300"/>
                </a:solidFill>
                <a:latin typeface="楷体" pitchFamily="49" charset="-122"/>
                <a:ea typeface="楷体" pitchFamily="49" charset="-122"/>
              </a:rPr>
              <a:t>ρ</a:t>
            </a:r>
            <a:r>
              <a:rPr lang="zh-CN" altLang="en-US" b="1" dirty="0" smtClean="0">
                <a:latin typeface="楷体" pitchFamily="49" charset="-122"/>
                <a:ea typeface="楷体" pitchFamily="49" charset="-122"/>
              </a:rPr>
              <a:t>的</a:t>
            </a:r>
            <a:r>
              <a:rPr lang="zh-CN" altLang="en-US" b="1" dirty="0">
                <a:latin typeface="楷体" pitchFamily="49" charset="-122"/>
                <a:ea typeface="楷体" pitchFamily="49" charset="-122"/>
              </a:rPr>
              <a:t>比值，称为液体的运动粘度</a:t>
            </a:r>
            <a:r>
              <a:rPr lang="zh-CN" altLang="en-US" b="1" dirty="0" smtClean="0">
                <a:latin typeface="楷体" pitchFamily="49" charset="-122"/>
                <a:ea typeface="楷体" pitchFamily="49" charset="-122"/>
              </a:rPr>
              <a:t>。</a:t>
            </a:r>
            <a:r>
              <a:rPr lang="en-US" altLang="zh-CN" dirty="0" smtClean="0"/>
              <a:t> </a:t>
            </a:r>
            <a:endParaRPr lang="en-US" altLang="zh-CN" dirty="0"/>
          </a:p>
        </p:txBody>
      </p:sp>
      <p:sp>
        <p:nvSpPr>
          <p:cNvPr id="2" name="矩形 1"/>
          <p:cNvSpPr/>
          <p:nvPr/>
        </p:nvSpPr>
        <p:spPr>
          <a:xfrm>
            <a:off x="818877" y="1236379"/>
            <a:ext cx="3769271" cy="480131"/>
          </a:xfrm>
          <a:prstGeom prst="rect">
            <a:avLst/>
          </a:prstGeom>
        </p:spPr>
        <p:txBody>
          <a:bodyPr wrap="square">
            <a:spAutoFit/>
          </a:bodyPr>
          <a:lstStyle/>
          <a:p>
            <a:pPr marL="742950" lvl="1" indent="-285750">
              <a:lnSpc>
                <a:spcPct val="90000"/>
              </a:lnSpc>
              <a:spcBef>
                <a:spcPct val="20000"/>
              </a:spcBef>
              <a:buClr>
                <a:srgbClr val="F49100"/>
              </a:buClr>
              <a:buSzPct val="55000"/>
            </a:pPr>
            <a:r>
              <a:rPr lang="en-US" altLang="zh-CN" sz="2800" b="1" dirty="0">
                <a:latin typeface="楷体" pitchFamily="49" charset="-122"/>
                <a:ea typeface="楷体" pitchFamily="49" charset="-122"/>
              </a:rPr>
              <a:t>②</a:t>
            </a:r>
            <a:r>
              <a:rPr lang="en-US" altLang="zh-CN" sz="2800" dirty="0">
                <a:latin typeface="楷体" pitchFamily="49" charset="-122"/>
                <a:ea typeface="楷体" pitchFamily="49" charset="-122"/>
              </a:rPr>
              <a:t> </a:t>
            </a:r>
            <a:r>
              <a:rPr lang="zh-CN" altLang="en-US" sz="2800" b="1" dirty="0">
                <a:latin typeface="楷体" pitchFamily="49" charset="-122"/>
                <a:ea typeface="楷体" pitchFamily="49" charset="-122"/>
              </a:rPr>
              <a:t>运动粘度</a:t>
            </a:r>
            <a:r>
              <a:rPr lang="en-US" altLang="zh-CN" sz="2800" b="1" i="1" dirty="0">
                <a:latin typeface="楷体" pitchFamily="49" charset="-122"/>
                <a:ea typeface="楷体" pitchFamily="49" charset="-122"/>
              </a:rPr>
              <a:t>υ</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475656" y="4077072"/>
            <a:ext cx="6336704"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800" b="1" dirty="0" smtClean="0">
                <a:latin typeface="楷体" pitchFamily="49" charset="-122"/>
                <a:ea typeface="楷体" pitchFamily="49" charset="-122"/>
              </a:rPr>
              <a:t>    </a:t>
            </a:r>
            <a:endParaRPr lang="zh-CN" altLang="en-US" sz="2800" b="1" dirty="0">
              <a:latin typeface="楷体" pitchFamily="49" charset="-122"/>
              <a:ea typeface="楷体" pitchFamily="49" charset="-122"/>
            </a:endParaRPr>
          </a:p>
        </p:txBody>
      </p:sp>
      <p:sp>
        <p:nvSpPr>
          <p:cNvPr id="3" name="矩形 2"/>
          <p:cNvSpPr/>
          <p:nvPr/>
        </p:nvSpPr>
        <p:spPr>
          <a:xfrm>
            <a:off x="1241630" y="3012901"/>
            <a:ext cx="6804756" cy="1754326"/>
          </a:xfrm>
          <a:prstGeom prst="rect">
            <a:avLst/>
          </a:prstGeom>
        </p:spPr>
        <p:txBody>
          <a:bodyPr wrap="square">
            <a:spAutoFit/>
          </a:bodyPr>
          <a:lstStyle/>
          <a:p>
            <a:pPr>
              <a:lnSpc>
                <a:spcPct val="150000"/>
              </a:lnSpc>
              <a:spcBef>
                <a:spcPts val="1500"/>
              </a:spcBef>
            </a:pPr>
            <a:r>
              <a:rPr lang="zh-CN" altLang="en-US" b="1" dirty="0">
                <a:latin typeface="楷体" pitchFamily="49" charset="-122"/>
                <a:ea typeface="楷体" pitchFamily="49" charset="-122"/>
                <a:cs typeface="Times New Roman" pitchFamily="18" charset="0"/>
              </a:rPr>
              <a:t> </a:t>
            </a:r>
            <a:r>
              <a:rPr lang="zh-CN" altLang="en-US" b="1" dirty="0" smtClean="0">
                <a:latin typeface="楷体" pitchFamily="49" charset="-122"/>
                <a:ea typeface="楷体" pitchFamily="49" charset="-122"/>
                <a:cs typeface="Times New Roman" pitchFamily="18" charset="0"/>
              </a:rPr>
              <a:t>    就</a:t>
            </a:r>
            <a:r>
              <a:rPr lang="zh-CN" altLang="en-US" b="1" dirty="0">
                <a:latin typeface="楷体" pitchFamily="49" charset="-122"/>
                <a:ea typeface="楷体" pitchFamily="49" charset="-122"/>
                <a:cs typeface="Times New Roman" pitchFamily="18" charset="0"/>
              </a:rPr>
              <a:t>物理意义上来说，运动粘度不是一个粘度的量，它是液体的动力粘度与其密度的比值，</a:t>
            </a:r>
            <a:r>
              <a:rPr lang="zh-CN" altLang="en-US" b="1" dirty="0">
                <a:latin typeface="楷体" pitchFamily="49" charset="-122"/>
                <a:ea typeface="楷体" pitchFamily="49" charset="-122"/>
              </a:rPr>
              <a:t>但习惯上常用它来标志液体粘度</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144368574"/>
              </p:ext>
            </p:extLst>
          </p:nvPr>
        </p:nvGraphicFramePr>
        <p:xfrm>
          <a:off x="3131840" y="1712888"/>
          <a:ext cx="2111375" cy="808037"/>
        </p:xfrm>
        <a:graphic>
          <a:graphicData uri="http://schemas.openxmlformats.org/presentationml/2006/ole">
            <mc:AlternateContent xmlns:mc="http://schemas.openxmlformats.org/markup-compatibility/2006">
              <mc:Choice xmlns:v="urn:schemas-microsoft-com:vml" Requires="v">
                <p:oleObj spid="_x0000_s86093" name="公式" r:id="rId3" imgW="523824" imgH="181043" progId="Equation.3">
                  <p:embed/>
                </p:oleObj>
              </mc:Choice>
              <mc:Fallback>
                <p:oleObj name="公式" r:id="rId3" imgW="523824" imgH="181043"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1712888"/>
                        <a:ext cx="21113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矩形 4"/>
          <p:cNvSpPr/>
          <p:nvPr/>
        </p:nvSpPr>
        <p:spPr>
          <a:xfrm>
            <a:off x="0" y="0"/>
            <a:ext cx="9144000" cy="1052736"/>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marL="273050" lvl="0" indent="-273050" algn="ctr" eaLnBrk="0" hangingPunct="0">
              <a:lnSpc>
                <a:spcPct val="150000"/>
              </a:lnSpc>
              <a:spcBef>
                <a:spcPct val="20000"/>
              </a:spcBef>
              <a:spcAft>
                <a:spcPts val="1500"/>
              </a:spcAft>
              <a:buClr>
                <a:srgbClr val="0BD0D9"/>
              </a:buClr>
              <a:buSzPct val="95000"/>
            </a:pPr>
            <a:r>
              <a:rPr lang="zh-CN" altLang="en-US" sz="2800" b="1" dirty="0" smtClean="0">
                <a:latin typeface="楷体" pitchFamily="49" charset="-122"/>
                <a:ea typeface="楷体" pitchFamily="49" charset="-122"/>
                <a:cs typeface="Times New Roman" pitchFamily="18" charset="0"/>
              </a:rPr>
              <a:t>运动粘度的物理</a:t>
            </a:r>
            <a:r>
              <a:rPr lang="zh-CN" altLang="en-US" sz="2800" b="1" dirty="0">
                <a:latin typeface="楷体" pitchFamily="49" charset="-122"/>
                <a:ea typeface="楷体" pitchFamily="49" charset="-122"/>
                <a:cs typeface="Times New Roman" pitchFamily="18" charset="0"/>
              </a:rPr>
              <a:t>意义</a:t>
            </a:r>
            <a:endParaRPr kumimoji="0" lang="zh-CN" altLang="en-US" sz="2800" b="1" dirty="0">
              <a:solidFill>
                <a:prstClr val="black"/>
              </a:solidFill>
              <a:latin typeface="楷体" pitchFamily="49" charset="-122"/>
              <a:ea typeface="楷体" pitchFamily="49" charset="-122"/>
            </a:endParaRPr>
          </a:p>
        </p:txBody>
      </p:sp>
      <p:sp>
        <p:nvSpPr>
          <p:cNvPr id="6" name="矩形 5"/>
          <p:cNvSpPr/>
          <p:nvPr/>
        </p:nvSpPr>
        <p:spPr>
          <a:xfrm>
            <a:off x="395536" y="5387643"/>
            <a:ext cx="8352928" cy="124649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25000"/>
              </a:lnSpc>
            </a:pPr>
            <a:r>
              <a:rPr lang="zh-CN" altLang="en-US" sz="2000" b="1" dirty="0" smtClean="0">
                <a:latin typeface="楷体" pitchFamily="49" charset="-122"/>
                <a:ea typeface="楷体" pitchFamily="49" charset="-122"/>
              </a:rPr>
              <a:t>    例如</a:t>
            </a:r>
            <a:r>
              <a:rPr lang="zh-CN" altLang="en-US" sz="2000" b="1" dirty="0">
                <a:latin typeface="楷体" pitchFamily="49" charset="-122"/>
                <a:ea typeface="楷体" pitchFamily="49" charset="-122"/>
              </a:rPr>
              <a:t>：液压传动工作介质的粘度等级是以</a:t>
            </a:r>
            <a:r>
              <a:rPr lang="en-US" altLang="zh-CN" sz="2000" b="1" dirty="0">
                <a:latin typeface="楷体" pitchFamily="49" charset="-122"/>
                <a:ea typeface="楷体" pitchFamily="49" charset="-122"/>
              </a:rPr>
              <a:t>40</a:t>
            </a:r>
            <a:r>
              <a:rPr lang="zh-CN" altLang="en-US" sz="2000" b="1" dirty="0">
                <a:latin typeface="楷体" pitchFamily="49" charset="-122"/>
                <a:ea typeface="楷体" pitchFamily="49" charset="-122"/>
              </a:rPr>
              <a:t>℃时运动粘度的中心值来划分的</a:t>
            </a:r>
            <a:r>
              <a:rPr lang="zh-CN" altLang="en-US" sz="2000" b="1" dirty="0" smtClean="0">
                <a:latin typeface="楷体" pitchFamily="49" charset="-122"/>
                <a:ea typeface="楷体" pitchFamily="49" charset="-122"/>
              </a:rPr>
              <a:t>。</a:t>
            </a:r>
            <a:endParaRPr lang="en-US" altLang="zh-CN" sz="2000" b="1" dirty="0" smtClean="0">
              <a:latin typeface="楷体" pitchFamily="49" charset="-122"/>
              <a:ea typeface="楷体" pitchFamily="49" charset="-122"/>
            </a:endParaRPr>
          </a:p>
          <a:p>
            <a:pPr>
              <a:lnSpc>
                <a:spcPct val="125000"/>
              </a:lnSpc>
            </a:pPr>
            <a:r>
              <a:rPr lang="en-US" altLang="zh-CN" sz="2000" b="1" dirty="0">
                <a:latin typeface="楷体" pitchFamily="49" charset="-122"/>
                <a:ea typeface="楷体" pitchFamily="49" charset="-122"/>
              </a:rPr>
              <a:t> </a:t>
            </a:r>
            <a:r>
              <a:rPr lang="en-US" altLang="zh-CN" sz="2000" b="1" dirty="0" smtClean="0">
                <a:latin typeface="楷体" pitchFamily="49" charset="-122"/>
                <a:ea typeface="楷体" pitchFamily="49" charset="-122"/>
              </a:rPr>
              <a:t>   40</a:t>
            </a:r>
            <a:r>
              <a:rPr lang="zh-CN" altLang="en-US" sz="2000" b="1" dirty="0">
                <a:latin typeface="楷体" pitchFamily="49" charset="-122"/>
                <a:ea typeface="楷体" pitchFamily="49" charset="-122"/>
              </a:rPr>
              <a:t>号机械油就是指它的运动粘度中心值在</a:t>
            </a:r>
            <a:r>
              <a:rPr lang="en-US" altLang="zh-CN" sz="2000" b="1" dirty="0">
                <a:latin typeface="楷体" pitchFamily="49" charset="-122"/>
                <a:ea typeface="楷体" pitchFamily="49" charset="-122"/>
              </a:rPr>
              <a:t>40</a:t>
            </a:r>
            <a:r>
              <a:rPr lang="zh-CN" altLang="en-US" sz="2000" b="1" dirty="0">
                <a:latin typeface="楷体" pitchFamily="49" charset="-122"/>
                <a:ea typeface="楷体" pitchFamily="49" charset="-122"/>
              </a:rPr>
              <a:t>℃时是</a:t>
            </a:r>
            <a:r>
              <a:rPr lang="en-US" altLang="zh-CN" sz="2000" b="1" dirty="0">
                <a:latin typeface="楷体" pitchFamily="49" charset="-122"/>
                <a:ea typeface="楷体" pitchFamily="49" charset="-122"/>
              </a:rPr>
              <a:t>40</a:t>
            </a:r>
            <a:r>
              <a:rPr lang="zh-CN" altLang="en-US" sz="2000" b="1" dirty="0">
                <a:latin typeface="楷体" pitchFamily="49" charset="-122"/>
                <a:ea typeface="楷体" pitchFamily="49" charset="-122"/>
              </a:rPr>
              <a:t>厘斯（</a:t>
            </a:r>
            <a:r>
              <a:rPr lang="en-US" altLang="zh-CN" sz="2000" b="1" dirty="0">
                <a:latin typeface="楷体" pitchFamily="49" charset="-122"/>
                <a:ea typeface="楷体" pitchFamily="49" charset="-122"/>
              </a:rPr>
              <a:t>mm</a:t>
            </a:r>
            <a:r>
              <a:rPr lang="en-US" altLang="zh-CN" sz="2000" b="1" baseline="30000" dirty="0">
                <a:latin typeface="楷体" pitchFamily="49" charset="-122"/>
                <a:ea typeface="楷体" pitchFamily="49" charset="-122"/>
              </a:rPr>
              <a:t>2</a:t>
            </a:r>
            <a:r>
              <a:rPr lang="en-US" altLang="zh-CN" sz="2000" b="1" dirty="0">
                <a:latin typeface="楷体" pitchFamily="49" charset="-122"/>
                <a:ea typeface="楷体" pitchFamily="49" charset="-122"/>
              </a:rPr>
              <a:t>/s)</a:t>
            </a:r>
            <a:r>
              <a:rPr lang="zh-CN" altLang="en-US" sz="2000" b="1" dirty="0">
                <a:latin typeface="楷体" pitchFamily="49" charset="-122"/>
                <a:ea typeface="楷体" pitchFamily="49" charset="-122"/>
              </a:rPr>
              <a:t>。 </a:t>
            </a:r>
            <a:endParaRPr lang="zh-CN" altLang="en-US" sz="2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5"/>
          <p:cNvSpPr>
            <a:spLocks noChangeArrowheads="1"/>
          </p:cNvSpPr>
          <p:nvPr/>
        </p:nvSpPr>
        <p:spPr bwMode="auto">
          <a:xfrm>
            <a:off x="1142503" y="2189055"/>
            <a:ext cx="6885384" cy="12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indent="-342900">
              <a:lnSpc>
                <a:spcPct val="120000"/>
              </a:lnSpc>
              <a:spcBef>
                <a:spcPts val="0"/>
              </a:spcBef>
              <a:buSzPct val="85000"/>
            </a:pPr>
            <a:r>
              <a:rPr lang="zh-CN" altLang="en-US" dirty="0" smtClean="0">
                <a:latin typeface="楷体" pitchFamily="49" charset="-122"/>
                <a:ea typeface="楷体" pitchFamily="49" charset="-122"/>
              </a:rPr>
              <a:t>     </a:t>
            </a:r>
            <a:r>
              <a:rPr lang="zh-CN" altLang="en-US" b="1" dirty="0" smtClean="0">
                <a:latin typeface="楷体" pitchFamily="49" charset="-122"/>
                <a:ea typeface="楷体" pitchFamily="49" charset="-122"/>
              </a:rPr>
              <a:t>相对粘度</a:t>
            </a:r>
            <a:r>
              <a:rPr lang="zh-CN" altLang="en-US" b="1" dirty="0">
                <a:latin typeface="楷体" pitchFamily="49" charset="-122"/>
                <a:ea typeface="楷体" pitchFamily="49" charset="-122"/>
              </a:rPr>
              <a:t>又称条件粘度，是采用</a:t>
            </a:r>
            <a:r>
              <a:rPr lang="zh-CN" altLang="en-US" b="1" dirty="0">
                <a:solidFill>
                  <a:srgbClr val="FF0000"/>
                </a:solidFill>
                <a:latin typeface="楷体" pitchFamily="49" charset="-122"/>
                <a:ea typeface="楷体" pitchFamily="49" charset="-122"/>
              </a:rPr>
              <a:t>特定粘度计</a:t>
            </a:r>
            <a:r>
              <a:rPr lang="zh-CN" altLang="en-US" b="1" dirty="0">
                <a:latin typeface="楷体" pitchFamily="49" charset="-122"/>
                <a:ea typeface="楷体" pitchFamily="49" charset="-122"/>
              </a:rPr>
              <a:t>在</a:t>
            </a:r>
            <a:r>
              <a:rPr lang="zh-CN" altLang="en-US" b="1" dirty="0">
                <a:solidFill>
                  <a:srgbClr val="FF0000"/>
                </a:solidFill>
                <a:latin typeface="楷体" pitchFamily="49" charset="-122"/>
                <a:ea typeface="楷体" pitchFamily="49" charset="-122"/>
              </a:rPr>
              <a:t>规定条件下测出</a:t>
            </a:r>
            <a:r>
              <a:rPr lang="zh-CN" altLang="en-US" b="1" dirty="0">
                <a:latin typeface="楷体" pitchFamily="49" charset="-122"/>
                <a:ea typeface="楷体" pitchFamily="49" charset="-122"/>
              </a:rPr>
              <a:t>的液体粘度</a:t>
            </a:r>
            <a:r>
              <a:rPr lang="zh-CN" altLang="en-US" sz="2800" b="1" dirty="0">
                <a:latin typeface="楷体" pitchFamily="49" charset="-122"/>
                <a:ea typeface="楷体" pitchFamily="49" charset="-122"/>
              </a:rPr>
              <a:t>。</a:t>
            </a:r>
          </a:p>
        </p:txBody>
      </p:sp>
      <p:sp>
        <p:nvSpPr>
          <p:cNvPr id="14348" name="Rectangle 12"/>
          <p:cNvSpPr>
            <a:spLocks noChangeArrowheads="1"/>
          </p:cNvSpPr>
          <p:nvPr/>
        </p:nvSpPr>
        <p:spPr bwMode="auto">
          <a:xfrm>
            <a:off x="3360181" y="3669525"/>
            <a:ext cx="1905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SzPct val="85000"/>
            </a:pPr>
            <a:r>
              <a:rPr lang="zh-CN" altLang="en-US" sz="2800" b="1" dirty="0">
                <a:solidFill>
                  <a:srgbClr val="002060"/>
                </a:solidFill>
                <a:latin typeface="楷体" pitchFamily="49" charset="-122"/>
                <a:ea typeface="楷体" pitchFamily="49" charset="-122"/>
              </a:rPr>
              <a:t>相对粘度</a:t>
            </a:r>
            <a:endParaRPr lang="zh-CN" altLang="en-US" sz="2800" b="1" i="1" dirty="0">
              <a:solidFill>
                <a:srgbClr val="002060"/>
              </a:solidFill>
              <a:latin typeface="楷体" pitchFamily="49" charset="-122"/>
              <a:ea typeface="楷体" pitchFamily="49" charset="-122"/>
            </a:endParaRPr>
          </a:p>
        </p:txBody>
      </p:sp>
      <p:grpSp>
        <p:nvGrpSpPr>
          <p:cNvPr id="14358" name="Group 22"/>
          <p:cNvGrpSpPr>
            <a:grpSpLocks/>
          </p:cNvGrpSpPr>
          <p:nvPr/>
        </p:nvGrpSpPr>
        <p:grpSpPr bwMode="auto">
          <a:xfrm>
            <a:off x="2768352" y="4276725"/>
            <a:ext cx="2769096" cy="641350"/>
            <a:chOff x="1296" y="1632"/>
            <a:chExt cx="2592" cy="664"/>
          </a:xfrm>
        </p:grpSpPr>
        <p:sp>
          <p:nvSpPr>
            <p:cNvPr id="31753" name="AutoShape 14"/>
            <p:cNvSpPr>
              <a:spLocks noChangeArrowheads="1"/>
            </p:cNvSpPr>
            <p:nvPr/>
          </p:nvSpPr>
          <p:spPr bwMode="auto">
            <a:xfrm rot="2700000">
              <a:off x="1460" y="1612"/>
              <a:ext cx="192" cy="520"/>
            </a:xfrm>
            <a:prstGeom prst="downArrow">
              <a:avLst>
                <a:gd name="adj1" fmla="val 50000"/>
                <a:gd name="adj2" fmla="val 67708"/>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4" name="AutoShape 15"/>
            <p:cNvSpPr>
              <a:spLocks noChangeArrowheads="1"/>
            </p:cNvSpPr>
            <p:nvPr/>
          </p:nvSpPr>
          <p:spPr bwMode="auto">
            <a:xfrm rot="-2700000">
              <a:off x="3696" y="1632"/>
              <a:ext cx="192" cy="520"/>
            </a:xfrm>
            <a:prstGeom prst="downArrow">
              <a:avLst>
                <a:gd name="adj1" fmla="val 50000"/>
                <a:gd name="adj2" fmla="val 67708"/>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5" name="AutoShape 16"/>
            <p:cNvSpPr>
              <a:spLocks noChangeArrowheads="1"/>
            </p:cNvSpPr>
            <p:nvPr/>
          </p:nvSpPr>
          <p:spPr bwMode="auto">
            <a:xfrm>
              <a:off x="2544" y="1776"/>
              <a:ext cx="192" cy="520"/>
            </a:xfrm>
            <a:prstGeom prst="downArrow">
              <a:avLst>
                <a:gd name="adj1" fmla="val 50000"/>
                <a:gd name="adj2" fmla="val 67708"/>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359" name="Group 23"/>
          <p:cNvGrpSpPr>
            <a:grpSpLocks/>
          </p:cNvGrpSpPr>
          <p:nvPr/>
        </p:nvGrpSpPr>
        <p:grpSpPr bwMode="auto">
          <a:xfrm>
            <a:off x="1689100" y="5070476"/>
            <a:ext cx="5664200" cy="1166813"/>
            <a:chOff x="1064" y="2330"/>
            <a:chExt cx="3568" cy="735"/>
          </a:xfrm>
        </p:grpSpPr>
        <p:sp>
          <p:nvSpPr>
            <p:cNvPr id="31750" name="Rectangle 19"/>
            <p:cNvSpPr>
              <a:spLocks noChangeArrowheads="1"/>
            </p:cNvSpPr>
            <p:nvPr/>
          </p:nvSpPr>
          <p:spPr bwMode="auto">
            <a:xfrm>
              <a:off x="1064" y="2345"/>
              <a:ext cx="120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SzPct val="85000"/>
              </a:pPr>
              <a:r>
                <a:rPr lang="zh-CN" altLang="en-US" b="1" dirty="0" smtClean="0">
                  <a:solidFill>
                    <a:srgbClr val="002060"/>
                  </a:solidFill>
                  <a:latin typeface="楷体" pitchFamily="49" charset="-122"/>
                  <a:ea typeface="楷体" pitchFamily="49" charset="-122"/>
                </a:rPr>
                <a:t>恩氏粘度</a:t>
              </a:r>
              <a:endParaRPr lang="zh-CN" altLang="en-US" b="1" dirty="0">
                <a:solidFill>
                  <a:srgbClr val="002060"/>
                </a:solidFill>
                <a:latin typeface="楷体" pitchFamily="49" charset="-122"/>
                <a:ea typeface="楷体" pitchFamily="49" charset="-122"/>
              </a:endParaRPr>
            </a:p>
            <a:p>
              <a:pPr marL="342900" indent="-342900" algn="ctr">
                <a:spcBef>
                  <a:spcPct val="20000"/>
                </a:spcBef>
                <a:buSzPct val="85000"/>
              </a:pPr>
              <a:r>
                <a:rPr lang="zh-CN" altLang="en-US" b="1" dirty="0">
                  <a:solidFill>
                    <a:srgbClr val="002060"/>
                  </a:solidFill>
                  <a:latin typeface="楷体" pitchFamily="49" charset="-122"/>
                  <a:ea typeface="楷体" pitchFamily="49" charset="-122"/>
                </a:rPr>
                <a:t>（中国）</a:t>
              </a:r>
            </a:p>
          </p:txBody>
        </p:sp>
        <p:sp>
          <p:nvSpPr>
            <p:cNvPr id="31751" name="Rectangle 20"/>
            <p:cNvSpPr>
              <a:spLocks noChangeArrowheads="1"/>
            </p:cNvSpPr>
            <p:nvPr/>
          </p:nvSpPr>
          <p:spPr bwMode="auto">
            <a:xfrm>
              <a:off x="2113" y="2345"/>
              <a:ext cx="120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SzPct val="85000"/>
              </a:pPr>
              <a:r>
                <a:rPr lang="zh-CN" altLang="en-US" b="1" dirty="0">
                  <a:solidFill>
                    <a:srgbClr val="002060"/>
                  </a:solidFill>
                  <a:latin typeface="楷体" pitchFamily="49" charset="-122"/>
                  <a:ea typeface="楷体" pitchFamily="49" charset="-122"/>
                </a:rPr>
                <a:t>雷氏度</a:t>
              </a:r>
            </a:p>
            <a:p>
              <a:pPr marL="342900" indent="-342900" algn="ctr">
                <a:spcBef>
                  <a:spcPct val="20000"/>
                </a:spcBef>
                <a:buSzPct val="85000"/>
              </a:pPr>
              <a:r>
                <a:rPr lang="zh-CN" altLang="en-US" b="1" dirty="0">
                  <a:solidFill>
                    <a:srgbClr val="002060"/>
                  </a:solidFill>
                  <a:latin typeface="楷体" pitchFamily="49" charset="-122"/>
                  <a:ea typeface="楷体" pitchFamily="49" charset="-122"/>
                </a:rPr>
                <a:t>（英国）</a:t>
              </a:r>
            </a:p>
          </p:txBody>
        </p:sp>
        <p:sp>
          <p:nvSpPr>
            <p:cNvPr id="31752" name="Rectangle 21"/>
            <p:cNvSpPr>
              <a:spLocks noChangeArrowheads="1"/>
            </p:cNvSpPr>
            <p:nvPr/>
          </p:nvSpPr>
          <p:spPr bwMode="auto">
            <a:xfrm>
              <a:off x="3096" y="2330"/>
              <a:ext cx="153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SzPct val="85000"/>
              </a:pPr>
              <a:r>
                <a:rPr lang="zh-CN" altLang="en-US" b="1" dirty="0">
                  <a:solidFill>
                    <a:srgbClr val="002060"/>
                  </a:solidFill>
                  <a:latin typeface="楷体" pitchFamily="49" charset="-122"/>
                  <a:ea typeface="楷体" pitchFamily="49" charset="-122"/>
                </a:rPr>
                <a:t>赛氏通用秒</a:t>
              </a:r>
            </a:p>
            <a:p>
              <a:pPr marL="342900" indent="-342900" algn="ctr">
                <a:spcBef>
                  <a:spcPct val="20000"/>
                </a:spcBef>
                <a:buSzPct val="85000"/>
              </a:pPr>
              <a:r>
                <a:rPr lang="zh-CN" altLang="en-US" b="1" dirty="0">
                  <a:solidFill>
                    <a:srgbClr val="002060"/>
                  </a:solidFill>
                  <a:latin typeface="楷体" pitchFamily="49" charset="-122"/>
                  <a:ea typeface="楷体" pitchFamily="49" charset="-122"/>
                </a:rPr>
                <a:t>（美国）</a:t>
              </a:r>
            </a:p>
          </p:txBody>
        </p:sp>
      </p:grpSp>
      <p:sp>
        <p:nvSpPr>
          <p:cNvPr id="2" name="矩形 1"/>
          <p:cNvSpPr/>
          <p:nvPr/>
        </p:nvSpPr>
        <p:spPr>
          <a:xfrm>
            <a:off x="1142503" y="1340768"/>
            <a:ext cx="3581177" cy="584775"/>
          </a:xfrm>
          <a:prstGeom prst="rect">
            <a:avLst/>
          </a:prstGeom>
        </p:spPr>
        <p:txBody>
          <a:bodyPr wrap="square">
            <a:spAutoFit/>
          </a:bodyPr>
          <a:lstStyle/>
          <a:p>
            <a:r>
              <a:rPr lang="en-US" altLang="zh-CN" sz="3200" b="1" dirty="0">
                <a:solidFill>
                  <a:srgbClr val="FF0000"/>
                </a:solidFill>
                <a:ea typeface="楷体_GB2312" pitchFamily="49" charset="-122"/>
              </a:rPr>
              <a:t> </a:t>
            </a:r>
            <a:r>
              <a:rPr lang="en-US" altLang="zh-CN" sz="2800" b="1" dirty="0">
                <a:latin typeface="楷体" pitchFamily="49" charset="-122"/>
                <a:ea typeface="楷体" pitchFamily="49" charset="-122"/>
              </a:rPr>
              <a:t>③ </a:t>
            </a:r>
            <a:r>
              <a:rPr lang="zh-CN" altLang="en-US" sz="2800" b="1" dirty="0">
                <a:latin typeface="楷体" pitchFamily="49" charset="-122"/>
                <a:ea typeface="楷体" pitchFamily="49" charset="-122"/>
              </a:rPr>
              <a:t>相对粘度</a:t>
            </a:r>
            <a:endParaRPr lang="zh-CN" altLang="en-US"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5" name="Object 3"/>
          <p:cNvGraphicFramePr>
            <a:graphicFrameLocks noChangeAspect="1"/>
          </p:cNvGraphicFramePr>
          <p:nvPr>
            <p:extLst>
              <p:ext uri="{D42A27DB-BD31-4B8C-83A1-F6EECF244321}">
                <p14:modId xmlns:p14="http://schemas.microsoft.com/office/powerpoint/2010/main" val="1216686827"/>
              </p:ext>
            </p:extLst>
          </p:nvPr>
        </p:nvGraphicFramePr>
        <p:xfrm>
          <a:off x="1907704" y="5609382"/>
          <a:ext cx="2000250" cy="679450"/>
        </p:xfrm>
        <a:graphic>
          <a:graphicData uri="http://schemas.openxmlformats.org/presentationml/2006/ole">
            <mc:AlternateContent xmlns:mc="http://schemas.openxmlformats.org/markup-compatibility/2006">
              <mc:Choice xmlns:v="urn:schemas-microsoft-com:vml" Requires="v">
                <p:oleObj spid="_x0000_s33001" name="公式" r:id="rId3" imgW="657343" imgH="209685" progId="Equation.3">
                  <p:embed/>
                </p:oleObj>
              </mc:Choice>
              <mc:Fallback>
                <p:oleObj name="公式" r:id="rId3" imgW="657343" imgH="209685"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5609382"/>
                        <a:ext cx="200025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6" name="Rectangle 4"/>
          <p:cNvSpPr>
            <a:spLocks noChangeArrowheads="1"/>
          </p:cNvSpPr>
          <p:nvPr/>
        </p:nvSpPr>
        <p:spPr bwMode="auto">
          <a:xfrm>
            <a:off x="456670" y="1979879"/>
            <a:ext cx="5171446" cy="3547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50000"/>
              </a:lnSpc>
              <a:spcBef>
                <a:spcPts val="0"/>
              </a:spcBef>
              <a:spcAft>
                <a:spcPts val="0"/>
              </a:spcAft>
              <a:buSzPct val="85000"/>
            </a:pPr>
            <a:r>
              <a:rPr lang="en-US" altLang="zh-CN" b="1" dirty="0" smtClean="0">
                <a:latin typeface="楷体" pitchFamily="49" charset="-122"/>
                <a:ea typeface="楷体" pitchFamily="49" charset="-122"/>
              </a:rPr>
              <a:t>       200ml</a:t>
            </a:r>
            <a:r>
              <a:rPr lang="zh-CN" altLang="en-US" b="1" dirty="0">
                <a:latin typeface="楷体" pitchFamily="49" charset="-122"/>
                <a:ea typeface="楷体" pitchFamily="49" charset="-122"/>
              </a:rPr>
              <a:t>温度为</a:t>
            </a:r>
            <a:r>
              <a:rPr lang="en-US" altLang="zh-CN" b="1" dirty="0">
                <a:latin typeface="楷体" pitchFamily="49" charset="-122"/>
                <a:ea typeface="楷体" pitchFamily="49" charset="-122"/>
              </a:rPr>
              <a:t>t(℃ )</a:t>
            </a:r>
            <a:r>
              <a:rPr lang="zh-CN" altLang="en-US" b="1" dirty="0">
                <a:latin typeface="楷体" pitchFamily="49" charset="-122"/>
                <a:ea typeface="楷体" pitchFamily="49" charset="-122"/>
              </a:rPr>
              <a:t>的被测液体流经恩氏粘度粘度计的</a:t>
            </a:r>
            <a:r>
              <a:rPr lang="en-US" altLang="zh-CN" b="1" dirty="0" smtClean="0">
                <a:latin typeface="楷体" pitchFamily="49" charset="-122"/>
                <a:ea typeface="楷体" pitchFamily="49" charset="-122"/>
              </a:rPr>
              <a:t>Φ2.8mm</a:t>
            </a:r>
            <a:r>
              <a:rPr lang="zh-CN" altLang="en-US" b="1" dirty="0">
                <a:latin typeface="楷体" pitchFamily="49" charset="-122"/>
                <a:ea typeface="楷体" pitchFamily="49" charset="-122"/>
              </a:rPr>
              <a:t>小孔的时间为</a:t>
            </a:r>
            <a:r>
              <a:rPr lang="en-US" altLang="zh-CN" b="1" dirty="0">
                <a:latin typeface="楷体" pitchFamily="49" charset="-122"/>
                <a:ea typeface="楷体" pitchFamily="49" charset="-122"/>
              </a:rPr>
              <a:t>t</a:t>
            </a:r>
            <a:r>
              <a:rPr lang="en-US" altLang="zh-CN" b="1" baseline="-25000" dirty="0">
                <a:latin typeface="楷体" pitchFamily="49" charset="-122"/>
                <a:ea typeface="楷体" pitchFamily="49" charset="-122"/>
              </a:rPr>
              <a:t>1</a:t>
            </a:r>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200ml</a:t>
            </a:r>
            <a:r>
              <a:rPr lang="zh-CN" altLang="en-US" b="1" dirty="0">
                <a:latin typeface="楷体" pitchFamily="49" charset="-122"/>
                <a:ea typeface="楷体" pitchFamily="49" charset="-122"/>
              </a:rPr>
              <a:t>温度为</a:t>
            </a:r>
            <a:r>
              <a:rPr lang="en-US" altLang="zh-CN" b="1" dirty="0">
                <a:latin typeface="楷体" pitchFamily="49" charset="-122"/>
                <a:ea typeface="楷体" pitchFamily="49" charset="-122"/>
              </a:rPr>
              <a:t>20℃ </a:t>
            </a:r>
            <a:r>
              <a:rPr lang="zh-CN" altLang="en-US" b="1" dirty="0">
                <a:latin typeface="楷体" pitchFamily="49" charset="-122"/>
                <a:ea typeface="楷体" pitchFamily="49" charset="-122"/>
              </a:rPr>
              <a:t>蒸馏水流经恩氏粘度粘度计的</a:t>
            </a:r>
            <a:r>
              <a:rPr lang="en-US" altLang="zh-CN" b="1" dirty="0" smtClean="0">
                <a:latin typeface="楷体" pitchFamily="49" charset="-122"/>
                <a:ea typeface="楷体" pitchFamily="49" charset="-122"/>
              </a:rPr>
              <a:t>Φ2.8mm</a:t>
            </a:r>
            <a:r>
              <a:rPr lang="zh-CN" altLang="en-US" b="1" dirty="0">
                <a:latin typeface="楷体" pitchFamily="49" charset="-122"/>
                <a:ea typeface="楷体" pitchFamily="49" charset="-122"/>
              </a:rPr>
              <a:t>小孔的时间为</a:t>
            </a:r>
            <a:r>
              <a:rPr lang="en-US" altLang="zh-CN" b="1" dirty="0">
                <a:latin typeface="楷体" pitchFamily="49" charset="-122"/>
                <a:ea typeface="楷体" pitchFamily="49" charset="-122"/>
              </a:rPr>
              <a:t>t</a:t>
            </a:r>
            <a:r>
              <a:rPr lang="en-US" altLang="zh-CN" b="1" baseline="-25000" dirty="0">
                <a:latin typeface="楷体" pitchFamily="49" charset="-122"/>
                <a:ea typeface="楷体" pitchFamily="49" charset="-122"/>
              </a:rPr>
              <a:t>2</a:t>
            </a:r>
            <a:r>
              <a:rPr lang="en-US" altLang="zh-CN" b="1" dirty="0">
                <a:latin typeface="楷体" pitchFamily="49" charset="-122"/>
                <a:ea typeface="楷体" pitchFamily="49" charset="-122"/>
              </a:rPr>
              <a:t> </a:t>
            </a:r>
            <a:r>
              <a:rPr lang="zh-CN" altLang="en-US" b="1" dirty="0">
                <a:latin typeface="楷体" pitchFamily="49" charset="-122"/>
                <a:ea typeface="楷体" pitchFamily="49" charset="-122"/>
              </a:rPr>
              <a:t>，则被测液体在</a:t>
            </a:r>
            <a:r>
              <a:rPr lang="en-US" altLang="zh-CN" b="1" dirty="0" smtClean="0">
                <a:latin typeface="楷体" pitchFamily="49" charset="-122"/>
                <a:ea typeface="楷体" pitchFamily="49" charset="-122"/>
              </a:rPr>
              <a:t>t℃</a:t>
            </a:r>
            <a:r>
              <a:rPr lang="zh-CN" altLang="en-US" b="1" dirty="0">
                <a:latin typeface="楷体" pitchFamily="49" charset="-122"/>
                <a:ea typeface="楷体" pitchFamily="49" charset="-122"/>
              </a:rPr>
              <a:t>下的相对粘度为</a:t>
            </a:r>
            <a:r>
              <a:rPr lang="zh-CN" altLang="en-US" b="1" dirty="0" smtClean="0">
                <a:latin typeface="楷体" pitchFamily="49" charset="-122"/>
                <a:ea typeface="楷体" pitchFamily="49" charset="-122"/>
              </a:rPr>
              <a:t>：</a:t>
            </a:r>
            <a:endParaRPr lang="zh-CN" altLang="en-US" sz="2800" dirty="0">
              <a:latin typeface="Arial" charset="0"/>
              <a:ea typeface="华文中宋"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3639494"/>
              </p:ext>
            </p:extLst>
          </p:nvPr>
        </p:nvGraphicFramePr>
        <p:xfrm>
          <a:off x="6744383" y="2284559"/>
          <a:ext cx="1571625" cy="3349625"/>
        </p:xfrm>
        <a:graphic>
          <a:graphicData uri="http://schemas.openxmlformats.org/presentationml/2006/ole">
            <mc:AlternateContent xmlns:mc="http://schemas.openxmlformats.org/markup-compatibility/2006">
              <mc:Choice xmlns:v="urn:schemas-microsoft-com:vml" Requires="v">
                <p:oleObj spid="_x0000_s33002" name="Visio" r:id="rId5" imgW="1595018" imgH="3351581" progId="Visio.Drawing.6">
                  <p:embed/>
                </p:oleObj>
              </mc:Choice>
              <mc:Fallback>
                <p:oleObj name="Visio" r:id="rId5" imgW="1595018" imgH="3351581" progId="Visio.Drawing.6">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4383" y="2284559"/>
                        <a:ext cx="1571625"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1" name="矩形 2"/>
          <p:cNvSpPr>
            <a:spLocks noChangeArrowheads="1"/>
          </p:cNvSpPr>
          <p:nvPr/>
        </p:nvSpPr>
        <p:spPr bwMode="auto">
          <a:xfrm>
            <a:off x="7897789" y="5554894"/>
            <a:ext cx="1957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1800" b="1" dirty="0">
                <a:solidFill>
                  <a:srgbClr val="000000"/>
                </a:solidFill>
                <a:latin typeface="Times New Roman" pitchFamily="18" charset="0"/>
                <a:ea typeface="楷体_GB2312" pitchFamily="49" charset="-122"/>
              </a:rPr>
              <a:t>φ=2. 8mm</a:t>
            </a:r>
          </a:p>
        </p:txBody>
      </p:sp>
      <p:sp>
        <p:nvSpPr>
          <p:cNvPr id="34822" name="矩形 3"/>
          <p:cNvSpPr>
            <a:spLocks noChangeArrowheads="1"/>
          </p:cNvSpPr>
          <p:nvPr/>
        </p:nvSpPr>
        <p:spPr bwMode="auto">
          <a:xfrm>
            <a:off x="7896989" y="5273847"/>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altLang="zh-CN" sz="1800" b="1" dirty="0">
                <a:solidFill>
                  <a:srgbClr val="000000"/>
                </a:solidFill>
                <a:latin typeface="Times New Roman" pitchFamily="18" charset="0"/>
                <a:ea typeface="楷体_GB2312" pitchFamily="49" charset="-122"/>
              </a:rPr>
              <a:t>200ml</a:t>
            </a:r>
          </a:p>
        </p:txBody>
      </p:sp>
      <p:sp>
        <p:nvSpPr>
          <p:cNvPr id="7" name="矩形 6"/>
          <p:cNvSpPr/>
          <p:nvPr/>
        </p:nvSpPr>
        <p:spPr>
          <a:xfrm>
            <a:off x="0" y="0"/>
            <a:ext cx="9144000" cy="1052736"/>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marL="273050" lvl="0" indent="-273050" algn="ctr" eaLnBrk="0" hangingPunct="0">
              <a:lnSpc>
                <a:spcPct val="150000"/>
              </a:lnSpc>
              <a:spcBef>
                <a:spcPct val="20000"/>
              </a:spcBef>
              <a:spcAft>
                <a:spcPts val="1500"/>
              </a:spcAft>
              <a:buClr>
                <a:srgbClr val="0BD0D9"/>
              </a:buClr>
              <a:buSzPct val="95000"/>
            </a:pPr>
            <a:r>
              <a:rPr lang="zh-CN" altLang="en-US" sz="2800" b="1" dirty="0" smtClean="0">
                <a:latin typeface="楷体" pitchFamily="49" charset="-122"/>
                <a:ea typeface="楷体" pitchFamily="49" charset="-122"/>
              </a:rPr>
              <a:t>恩氏</a:t>
            </a:r>
            <a:r>
              <a:rPr lang="zh-CN" altLang="en-US" sz="2800" b="1" dirty="0" smtClean="0">
                <a:latin typeface="楷体" pitchFamily="49" charset="-122"/>
                <a:ea typeface="楷体" pitchFamily="49" charset="-122"/>
                <a:cs typeface="Times New Roman" pitchFamily="18" charset="0"/>
              </a:rPr>
              <a:t>粘度的测量</a:t>
            </a:r>
            <a:endParaRPr kumimoji="0" lang="zh-CN" altLang="en-US" sz="2800" b="1" dirty="0">
              <a:solidFill>
                <a:prstClr val="black"/>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870459857"/>
              </p:ext>
            </p:extLst>
          </p:nvPr>
        </p:nvGraphicFramePr>
        <p:xfrm>
          <a:off x="0" y="0"/>
          <a:ext cx="9144000" cy="6849353"/>
        </p:xfrm>
        <a:graphic>
          <a:graphicData uri="http://schemas.openxmlformats.org/drawingml/2006/table">
            <a:tbl>
              <a:tblPr firstRow="1" bandRow="1">
                <a:tableStyleId>{5C22544A-7EE6-4342-B048-85BDC9FD1C3A}</a:tableStyleId>
              </a:tblPr>
              <a:tblGrid>
                <a:gridCol w="2286000"/>
                <a:gridCol w="2286000"/>
                <a:gridCol w="2286000"/>
                <a:gridCol w="2286000"/>
              </a:tblGrid>
              <a:tr h="1110958">
                <a:tc>
                  <a:txBody>
                    <a:bodyPr/>
                    <a:lstStyle/>
                    <a:p>
                      <a:endParaRPr lang="zh-CN" altLang="en-US" sz="2400" b="1" dirty="0">
                        <a:latin typeface="楷体" pitchFamily="49" charset="-122"/>
                        <a:ea typeface="楷体"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b="1" dirty="0" smtClean="0">
                        <a:latin typeface="楷体" pitchFamily="49" charset="-122"/>
                        <a:ea typeface="楷体" pitchFamily="49"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楷体" pitchFamily="49" charset="-122"/>
                          <a:ea typeface="楷体" pitchFamily="49" charset="-122"/>
                        </a:rPr>
                        <a:t>动力粘度</a:t>
                      </a:r>
                      <a:r>
                        <a:rPr kumimoji="0" lang="en-US" altLang="zh-CN" sz="2400" b="1" i="1" dirty="0" smtClean="0">
                          <a:solidFill>
                            <a:schemeClr val="bg1"/>
                          </a:solidFill>
                          <a:latin typeface="楷体" pitchFamily="49" charset="-122"/>
                          <a:ea typeface="楷体" pitchFamily="49" charset="-122"/>
                        </a:rPr>
                        <a:t>μ</a:t>
                      </a:r>
                      <a:endParaRPr lang="zh-CN" altLang="en-US" sz="2400" dirty="0" smtClean="0">
                        <a:solidFill>
                          <a:schemeClr val="bg1"/>
                        </a:solidFill>
                      </a:endParaRPr>
                    </a:p>
                    <a:p>
                      <a:pPr algn="ctr"/>
                      <a:endParaRPr lang="zh-CN" altLang="en-US" sz="2400" b="1" dirty="0">
                        <a:latin typeface="楷体" pitchFamily="49" charset="-122"/>
                        <a:ea typeface="楷体"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b="1" dirty="0" smtClean="0">
                        <a:latin typeface="楷体" pitchFamily="49" charset="-122"/>
                        <a:ea typeface="楷体" pitchFamily="49"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楷体" pitchFamily="49" charset="-122"/>
                          <a:ea typeface="楷体" pitchFamily="49" charset="-122"/>
                        </a:rPr>
                        <a:t>运动粘度</a:t>
                      </a:r>
                      <a:r>
                        <a:rPr lang="el-GR" altLang="zh-CN" sz="2400" b="1" dirty="0" smtClean="0">
                          <a:latin typeface="楷体" pitchFamily="49" charset="-122"/>
                          <a:ea typeface="楷体" pitchFamily="49" charset="-122"/>
                        </a:rPr>
                        <a:t>ν</a:t>
                      </a:r>
                      <a:endParaRPr lang="zh-CN" altLang="en-US" sz="2400" b="1" dirty="0" smtClean="0">
                        <a:latin typeface="楷体" pitchFamily="49" charset="-122"/>
                        <a:ea typeface="楷体" pitchFamily="49" charset="-122"/>
                      </a:endParaRPr>
                    </a:p>
                    <a:p>
                      <a:pPr algn="ctr"/>
                      <a:endParaRPr lang="zh-CN" altLang="en-US" sz="2400" b="1" dirty="0">
                        <a:latin typeface="楷体" pitchFamily="49" charset="-122"/>
                        <a:ea typeface="楷体" pitchFamily="49" charset="-122"/>
                      </a:endParaRPr>
                    </a:p>
                  </a:txBody>
                  <a:tcPr/>
                </a:tc>
                <a:tc>
                  <a:txBody>
                    <a:bodyPr/>
                    <a:lstStyle/>
                    <a:p>
                      <a:pPr algn="ctr"/>
                      <a:r>
                        <a:rPr lang="zh-CN" altLang="en-US" sz="2400" b="1" dirty="0" smtClean="0">
                          <a:latin typeface="楷体" pitchFamily="49" charset="-122"/>
                          <a:ea typeface="楷体" pitchFamily="49" charset="-122"/>
                        </a:rPr>
                        <a:t>相对粘度</a:t>
                      </a:r>
                      <a:endParaRPr lang="en-US" altLang="zh-CN" sz="2400" b="1" dirty="0" smtClean="0">
                        <a:latin typeface="楷体" pitchFamily="49" charset="-122"/>
                        <a:ea typeface="楷体" pitchFamily="49" charset="-122"/>
                      </a:endParaRPr>
                    </a:p>
                    <a:p>
                      <a:pPr algn="ctr"/>
                      <a:r>
                        <a:rPr lang="zh-CN" altLang="en-US" sz="2400" b="1" dirty="0" smtClean="0">
                          <a:latin typeface="楷体" pitchFamily="49" charset="-122"/>
                          <a:ea typeface="楷体" pitchFamily="49" charset="-122"/>
                        </a:rPr>
                        <a:t>（恩氏粘度）</a:t>
                      </a:r>
                      <a:r>
                        <a:rPr lang="en-US" altLang="zh-CN" sz="2400" b="1" dirty="0" smtClean="0">
                          <a:latin typeface="楷体" pitchFamily="49" charset="-122"/>
                          <a:ea typeface="楷体" pitchFamily="49" charset="-122"/>
                        </a:rPr>
                        <a:t>E</a:t>
                      </a:r>
                      <a:r>
                        <a:rPr lang="en-US" altLang="zh-CN" sz="2400" b="1" baseline="-25000" dirty="0" smtClean="0">
                          <a:latin typeface="楷体" pitchFamily="49" charset="-122"/>
                          <a:ea typeface="楷体" pitchFamily="49" charset="-122"/>
                        </a:rPr>
                        <a:t>t</a:t>
                      </a:r>
                      <a:endParaRPr lang="zh-CN" altLang="en-US" sz="2400" b="1" baseline="-25000" dirty="0">
                        <a:latin typeface="楷体" pitchFamily="49" charset="-122"/>
                        <a:ea typeface="楷体" pitchFamily="49" charset="-122"/>
                      </a:endParaRPr>
                    </a:p>
                  </a:txBody>
                  <a:tcPr/>
                </a:tc>
              </a:tr>
              <a:tr h="769125">
                <a:tc>
                  <a:txBody>
                    <a:bodyPr/>
                    <a:lstStyle/>
                    <a:p>
                      <a:pPr algn="ctr"/>
                      <a:r>
                        <a:rPr lang="zh-CN" altLang="en-US" sz="2800" b="1" dirty="0" smtClean="0">
                          <a:latin typeface="楷体" pitchFamily="49" charset="-122"/>
                          <a:ea typeface="楷体" pitchFamily="49" charset="-122"/>
                        </a:rPr>
                        <a:t>标准单位</a:t>
                      </a:r>
                      <a:endParaRPr lang="zh-CN" altLang="en-US" sz="2800" b="1" dirty="0">
                        <a:latin typeface="楷体" pitchFamily="49" charset="-122"/>
                        <a:ea typeface="楷体" pitchFamily="49" charset="-122"/>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2400" b="1" i="1" dirty="0" err="1" smtClean="0">
                          <a:latin typeface="楷体" pitchFamily="49" charset="-122"/>
                          <a:ea typeface="楷体" pitchFamily="49" charset="-122"/>
                        </a:rPr>
                        <a:t>Pa·s</a:t>
                      </a:r>
                      <a:endParaRPr lang="en-US" altLang="zh-CN" sz="2400" b="1" dirty="0" smtClean="0">
                        <a:latin typeface="楷体" pitchFamily="49" charset="-122"/>
                        <a:ea typeface="楷体" pitchFamily="49" charset="-122"/>
                      </a:endParaRPr>
                    </a:p>
                    <a:p>
                      <a:pPr algn="ctr"/>
                      <a:endParaRPr lang="zh-CN" altLang="en-US" sz="2400" b="1" dirty="0">
                        <a:latin typeface="楷体" pitchFamily="49" charset="-122"/>
                        <a:ea typeface="楷体" pitchFamily="49" charset="-122"/>
                      </a:endParaRPr>
                    </a:p>
                  </a:txBody>
                  <a:tcPr/>
                </a:tc>
                <a:tc>
                  <a:txBody>
                    <a:bodyPr/>
                    <a:lstStyle/>
                    <a:p>
                      <a:pPr algn="ctr"/>
                      <a:r>
                        <a:rPr lang="zh-CN" altLang="en-US" sz="2400" b="1" dirty="0" smtClean="0">
                          <a:latin typeface="楷体" pitchFamily="49" charset="-122"/>
                          <a:ea typeface="楷体" pitchFamily="49" charset="-122"/>
                        </a:rPr>
                        <a:t>㎡</a:t>
                      </a:r>
                      <a:r>
                        <a:rPr lang="en-US" altLang="zh-CN" sz="2400" b="1" i="1" dirty="0" smtClean="0">
                          <a:latin typeface="楷体" pitchFamily="49" charset="-122"/>
                          <a:ea typeface="楷体" pitchFamily="49" charset="-122"/>
                        </a:rPr>
                        <a:t>/</a:t>
                      </a:r>
                      <a:r>
                        <a:rPr lang="en-US" altLang="zh-CN" sz="2400" b="1" dirty="0" smtClean="0">
                          <a:latin typeface="楷体" pitchFamily="49" charset="-122"/>
                          <a:ea typeface="楷体" pitchFamily="49" charset="-122"/>
                        </a:rPr>
                        <a:t>s</a:t>
                      </a:r>
                      <a:endParaRPr lang="zh-CN" altLang="en-US" sz="2400" b="1" dirty="0">
                        <a:latin typeface="楷体" pitchFamily="49" charset="-122"/>
                        <a:ea typeface="楷体" pitchFamily="49" charset="-122"/>
                      </a:endParaRPr>
                    </a:p>
                  </a:txBody>
                  <a:tcPr/>
                </a:tc>
                <a:tc>
                  <a:txBody>
                    <a:bodyPr/>
                    <a:lstStyle/>
                    <a:p>
                      <a:r>
                        <a:rPr lang="en-US" altLang="zh-CN" sz="2400" b="1" dirty="0" smtClean="0">
                          <a:latin typeface="楷体" pitchFamily="49" charset="-122"/>
                          <a:ea typeface="楷体" pitchFamily="49" charset="-122"/>
                        </a:rPr>
                        <a:t>     /</a:t>
                      </a:r>
                      <a:endParaRPr lang="zh-CN" altLang="en-US" sz="2400" b="1" dirty="0">
                        <a:latin typeface="楷体" pitchFamily="49" charset="-122"/>
                        <a:ea typeface="楷体" pitchFamily="49" charset="-122"/>
                      </a:endParaRPr>
                    </a:p>
                  </a:txBody>
                  <a:tcPr/>
                </a:tc>
              </a:tr>
              <a:tr h="926165">
                <a:tc>
                  <a:txBody>
                    <a:bodyPr/>
                    <a:lstStyle/>
                    <a:p>
                      <a:pPr algn="ctr"/>
                      <a:endParaRPr lang="en-US" altLang="zh-CN" sz="2800" b="1" dirty="0" smtClean="0">
                        <a:latin typeface="楷体" pitchFamily="49" charset="-122"/>
                        <a:ea typeface="楷体" pitchFamily="49" charset="-122"/>
                      </a:endParaRPr>
                    </a:p>
                    <a:p>
                      <a:pPr algn="ctr"/>
                      <a:r>
                        <a:rPr lang="zh-CN" altLang="en-US" sz="2800" b="1" dirty="0" smtClean="0">
                          <a:latin typeface="楷体" pitchFamily="49" charset="-122"/>
                          <a:ea typeface="楷体" pitchFamily="49" charset="-122"/>
                        </a:rPr>
                        <a:t>常用单位</a:t>
                      </a:r>
                      <a:endParaRPr lang="zh-CN" altLang="en-US" sz="2800" b="1" dirty="0">
                        <a:latin typeface="楷体" pitchFamily="49" charset="-122"/>
                        <a:ea typeface="楷体" pitchFamily="49" charset="-122"/>
                      </a:endParaRPr>
                    </a:p>
                  </a:txBody>
                  <a:tcPr/>
                </a:tc>
                <a:tc>
                  <a:txBody>
                    <a:bodyPr/>
                    <a:lstStyle/>
                    <a:p>
                      <a:pPr algn="ctr"/>
                      <a:r>
                        <a:rPr lang="en-US" altLang="zh-CN" sz="2400" b="1" dirty="0" smtClean="0">
                          <a:latin typeface="楷体" pitchFamily="49" charset="-122"/>
                          <a:ea typeface="楷体" pitchFamily="49" charset="-122"/>
                          <a:cs typeface="Times New Roman" pitchFamily="18" charset="0"/>
                        </a:rPr>
                        <a:t>P</a:t>
                      </a:r>
                      <a:r>
                        <a:rPr lang="zh-CN" altLang="en-US" sz="2400" b="1" dirty="0" smtClean="0">
                          <a:latin typeface="楷体" pitchFamily="49" charset="-122"/>
                          <a:ea typeface="楷体" pitchFamily="49" charset="-122"/>
                          <a:cs typeface="Times New Roman" pitchFamily="18" charset="0"/>
                        </a:rPr>
                        <a:t>（泊</a:t>
                      </a:r>
                      <a:r>
                        <a:rPr lang="en-US" altLang="zh-CN" sz="2400" b="1" dirty="0" smtClean="0">
                          <a:latin typeface="楷体" pitchFamily="49" charset="-122"/>
                          <a:ea typeface="楷体" pitchFamily="49" charset="-122"/>
                          <a:cs typeface="Times New Roman" pitchFamily="18" charset="0"/>
                        </a:rPr>
                        <a:t>)</a:t>
                      </a:r>
                    </a:p>
                    <a:p>
                      <a:pPr algn="ctr"/>
                      <a:r>
                        <a:rPr lang="en-US" altLang="zh-CN" sz="2400" b="1" dirty="0" err="1" smtClean="0">
                          <a:latin typeface="楷体" pitchFamily="49" charset="-122"/>
                          <a:ea typeface="楷体" pitchFamily="49" charset="-122"/>
                          <a:cs typeface="Times New Roman" pitchFamily="18" charset="0"/>
                        </a:rPr>
                        <a:t>cP</a:t>
                      </a:r>
                      <a:r>
                        <a:rPr lang="zh-CN" altLang="en-US" sz="2400" b="1" dirty="0" smtClean="0">
                          <a:latin typeface="楷体" pitchFamily="49" charset="-122"/>
                          <a:ea typeface="楷体" pitchFamily="49" charset="-122"/>
                          <a:cs typeface="Times New Roman" pitchFamily="18" charset="0"/>
                        </a:rPr>
                        <a:t>（厘泊）</a:t>
                      </a:r>
                      <a:endParaRPr lang="zh-CN" altLang="en-US" sz="2400" b="1" dirty="0">
                        <a:latin typeface="楷体" pitchFamily="49" charset="-122"/>
                        <a:ea typeface="楷体" pitchFamily="49" charset="-122"/>
                      </a:endParaRPr>
                    </a:p>
                  </a:txBody>
                  <a:tcPr/>
                </a:tc>
                <a:tc>
                  <a:txBody>
                    <a:bodyPr/>
                    <a:lstStyle/>
                    <a:p>
                      <a:pPr algn="ctr"/>
                      <a:r>
                        <a:rPr lang="en-US" altLang="zh-CN" sz="2400" b="1" i="1" dirty="0" smtClean="0">
                          <a:latin typeface="楷体" pitchFamily="49" charset="-122"/>
                          <a:ea typeface="楷体" pitchFamily="49" charset="-122"/>
                          <a:cs typeface="Times New Roman" pitchFamily="18" charset="0"/>
                        </a:rPr>
                        <a:t>St  </a:t>
                      </a:r>
                      <a:r>
                        <a:rPr lang="en-US" altLang="zh-CN" sz="2400" b="1" dirty="0" smtClean="0">
                          <a:latin typeface="楷体" pitchFamily="49" charset="-122"/>
                          <a:ea typeface="楷体" pitchFamily="49" charset="-122"/>
                        </a:rPr>
                        <a:t>(</a:t>
                      </a:r>
                      <a:r>
                        <a:rPr lang="zh-CN" altLang="en-US" sz="2400" b="1" dirty="0" smtClean="0">
                          <a:latin typeface="楷体" pitchFamily="49" charset="-122"/>
                          <a:ea typeface="楷体" pitchFamily="49" charset="-122"/>
                        </a:rPr>
                        <a:t>斯</a:t>
                      </a:r>
                      <a:r>
                        <a:rPr lang="en-US" altLang="zh-CN" sz="2400" b="1" dirty="0" smtClean="0">
                          <a:latin typeface="楷体" pitchFamily="49" charset="-122"/>
                          <a:ea typeface="楷体" pitchFamily="49" charset="-122"/>
                        </a:rPr>
                        <a:t>)</a:t>
                      </a:r>
                    </a:p>
                    <a:p>
                      <a:pPr algn="ctr"/>
                      <a:r>
                        <a:rPr lang="en-US" altLang="zh-CN" sz="2400" b="1" i="1" dirty="0" smtClean="0">
                          <a:latin typeface="楷体" pitchFamily="49" charset="-122"/>
                          <a:ea typeface="楷体" pitchFamily="49" charset="-122"/>
                        </a:rPr>
                        <a:t> </a:t>
                      </a:r>
                      <a:r>
                        <a:rPr lang="en-US" altLang="zh-CN" sz="2400" b="1" i="1" dirty="0" err="1" smtClean="0">
                          <a:latin typeface="楷体" pitchFamily="49" charset="-122"/>
                          <a:ea typeface="楷体" pitchFamily="49" charset="-122"/>
                        </a:rPr>
                        <a:t>cSt</a:t>
                      </a:r>
                      <a:r>
                        <a:rPr lang="en-US" altLang="zh-CN" sz="2400" b="1" i="1" dirty="0" smtClean="0">
                          <a:latin typeface="楷体" pitchFamily="49" charset="-122"/>
                          <a:ea typeface="楷体" pitchFamily="49" charset="-122"/>
                        </a:rPr>
                        <a:t> </a:t>
                      </a:r>
                      <a:r>
                        <a:rPr lang="en-US" altLang="zh-CN" sz="2400" b="1" dirty="0" smtClean="0">
                          <a:latin typeface="楷体" pitchFamily="49" charset="-122"/>
                          <a:ea typeface="楷体" pitchFamily="49" charset="-122"/>
                        </a:rPr>
                        <a:t>(</a:t>
                      </a:r>
                      <a:r>
                        <a:rPr lang="zh-CN" altLang="en-US" sz="2400" b="1" dirty="0" smtClean="0">
                          <a:latin typeface="楷体" pitchFamily="49" charset="-122"/>
                          <a:ea typeface="楷体" pitchFamily="49" charset="-122"/>
                        </a:rPr>
                        <a:t>厘斯</a:t>
                      </a:r>
                      <a:r>
                        <a:rPr lang="en-US" altLang="zh-CN" sz="2400" b="1" dirty="0" smtClean="0">
                          <a:latin typeface="楷体" pitchFamily="49" charset="-122"/>
                          <a:ea typeface="楷体" pitchFamily="49" charset="-122"/>
                        </a:rPr>
                        <a:t>) </a:t>
                      </a:r>
                      <a:endParaRPr lang="zh-CN" altLang="en-US" sz="2400" b="1" dirty="0">
                        <a:latin typeface="楷体" pitchFamily="49" charset="-122"/>
                        <a:ea typeface="楷体" pitchFamily="49" charset="-122"/>
                      </a:endParaRPr>
                    </a:p>
                  </a:txBody>
                  <a:tcPr/>
                </a:tc>
                <a:tc>
                  <a:txBody>
                    <a:bodyPr/>
                    <a:lstStyle/>
                    <a:p>
                      <a:r>
                        <a:rPr lang="en-US" altLang="zh-CN" sz="2400" b="1" dirty="0" smtClean="0">
                          <a:latin typeface="楷体" pitchFamily="49" charset="-122"/>
                          <a:ea typeface="楷体" pitchFamily="49" charset="-122"/>
                        </a:rPr>
                        <a:t>    </a:t>
                      </a:r>
                    </a:p>
                    <a:p>
                      <a:r>
                        <a:rPr lang="en-US" altLang="zh-CN" sz="2400" b="1" dirty="0" smtClean="0">
                          <a:latin typeface="楷体" pitchFamily="49" charset="-122"/>
                          <a:ea typeface="楷体" pitchFamily="49" charset="-122"/>
                        </a:rPr>
                        <a:t>     /</a:t>
                      </a:r>
                      <a:endParaRPr lang="zh-CN" altLang="en-US" sz="2400" b="1" dirty="0">
                        <a:latin typeface="楷体" pitchFamily="49" charset="-122"/>
                        <a:ea typeface="楷体" pitchFamily="49" charset="-122"/>
                      </a:endParaRPr>
                    </a:p>
                  </a:txBody>
                  <a:tcPr/>
                </a:tc>
              </a:tr>
              <a:tr h="1452791">
                <a:tc>
                  <a:txBody>
                    <a:bodyPr/>
                    <a:lstStyle/>
                    <a:p>
                      <a:pPr algn="ctr"/>
                      <a:endParaRPr lang="en-US" altLang="zh-CN" sz="2800" b="1" dirty="0" smtClean="0">
                        <a:latin typeface="楷体" pitchFamily="49" charset="-122"/>
                        <a:ea typeface="楷体" pitchFamily="49" charset="-122"/>
                      </a:endParaRPr>
                    </a:p>
                    <a:p>
                      <a:pPr algn="ctr"/>
                      <a:r>
                        <a:rPr lang="zh-CN" altLang="en-US" sz="2800" b="1" dirty="0" smtClean="0">
                          <a:latin typeface="楷体" pitchFamily="49" charset="-122"/>
                          <a:ea typeface="楷体" pitchFamily="49" charset="-122"/>
                        </a:rPr>
                        <a:t>单位换算</a:t>
                      </a:r>
                      <a:endParaRPr lang="zh-CN" altLang="en-US" sz="2800" b="1" dirty="0">
                        <a:latin typeface="楷体" pitchFamily="49" charset="-122"/>
                        <a:ea typeface="楷体" pitchFamily="49" charset="-122"/>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楷体" pitchFamily="49" charset="-122"/>
                          <a:ea typeface="楷体" pitchFamily="49" charset="-122"/>
                        </a:rPr>
                        <a:t>1</a:t>
                      </a:r>
                      <a:r>
                        <a:rPr lang="en-US" altLang="zh-CN" sz="2400" b="1" i="1" dirty="0" smtClean="0">
                          <a:latin typeface="楷体" pitchFamily="49" charset="-122"/>
                          <a:ea typeface="楷体" pitchFamily="49" charset="-122"/>
                          <a:cs typeface="Times New Roman" pitchFamily="18" charset="0"/>
                        </a:rPr>
                        <a:t> </a:t>
                      </a:r>
                      <a:r>
                        <a:rPr lang="en-US" altLang="zh-CN" sz="2400" b="1" i="1" dirty="0" err="1" smtClean="0">
                          <a:latin typeface="楷体" pitchFamily="49" charset="-122"/>
                          <a:ea typeface="楷体" pitchFamily="49" charset="-122"/>
                          <a:cs typeface="Times New Roman" pitchFamily="18" charset="0"/>
                        </a:rPr>
                        <a:t>Pa·s</a:t>
                      </a:r>
                      <a:r>
                        <a:rPr lang="en-US" altLang="zh-CN" sz="2400" b="1" i="1" dirty="0" smtClean="0">
                          <a:latin typeface="楷体" pitchFamily="49" charset="-122"/>
                          <a:ea typeface="楷体" pitchFamily="49" charset="-122"/>
                          <a:cs typeface="Times New Roman" pitchFamily="18"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b="1" i="1" dirty="0" smtClean="0">
                          <a:latin typeface="楷体" pitchFamily="49" charset="-122"/>
                          <a:ea typeface="楷体" pitchFamily="49" charset="-122"/>
                          <a:cs typeface="Times New Roman" pitchFamily="18" charset="0"/>
                        </a:rPr>
                        <a:t>= 10P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400" b="1" i="1" dirty="0" smtClean="0">
                          <a:latin typeface="楷体" pitchFamily="49" charset="-122"/>
                          <a:ea typeface="楷体" pitchFamily="49" charset="-122"/>
                          <a:cs typeface="Times New Roman" pitchFamily="18" charset="0"/>
                        </a:rPr>
                        <a:t>= 1000cP</a:t>
                      </a:r>
                      <a:r>
                        <a:rPr lang="zh-CN" altLang="en-US" sz="2400" b="1" i="1" dirty="0" smtClean="0">
                          <a:latin typeface="楷体" pitchFamily="49" charset="-122"/>
                          <a:ea typeface="楷体" pitchFamily="49" charset="-122"/>
                          <a:cs typeface="Times New Roman" pitchFamily="18" charset="0"/>
                        </a:rPr>
                        <a:t>（</a:t>
                      </a:r>
                      <a:r>
                        <a:rPr lang="zh-CN" altLang="en-US" sz="1800" b="1" i="1" dirty="0" smtClean="0">
                          <a:latin typeface="楷体" pitchFamily="49" charset="-122"/>
                          <a:ea typeface="楷体" pitchFamily="49" charset="-122"/>
                          <a:cs typeface="Times New Roman" pitchFamily="18" charset="0"/>
                        </a:rPr>
                        <a:t>厘泊）</a:t>
                      </a:r>
                      <a:endParaRPr lang="zh-CN" altLang="en-US" sz="1800" b="1" dirty="0" smtClean="0">
                        <a:latin typeface="楷体" pitchFamily="49" charset="-122"/>
                        <a:ea typeface="楷体" pitchFamily="49" charset="-122"/>
                      </a:endParaRPr>
                    </a:p>
                    <a:p>
                      <a:endParaRPr lang="zh-CN" altLang="en-US" sz="2400" b="1" dirty="0">
                        <a:latin typeface="楷体" pitchFamily="49" charset="-122"/>
                        <a:ea typeface="楷体" pitchFamily="49" charset="-122"/>
                      </a:endParaRPr>
                    </a:p>
                  </a:txBody>
                  <a:tcPr/>
                </a:tc>
                <a:tc>
                  <a:txBody>
                    <a:bodyPr/>
                    <a:lstStyle/>
                    <a:p>
                      <a:pPr marL="0" lvl="3" eaLnBrk="1" hangingPunct="1">
                        <a:buClr>
                          <a:schemeClr val="accent2"/>
                        </a:buClr>
                        <a:buSzPct val="55000"/>
                        <a:buFont typeface="Wingdings" pitchFamily="2" charset="2"/>
                        <a:buNone/>
                      </a:pPr>
                      <a:r>
                        <a:rPr lang="en-US" altLang="zh-CN" sz="2400" b="1" i="1" dirty="0" smtClean="0">
                          <a:latin typeface="楷体" pitchFamily="49" charset="-122"/>
                          <a:ea typeface="楷体" pitchFamily="49" charset="-122"/>
                        </a:rPr>
                        <a:t>1St</a:t>
                      </a:r>
                      <a:r>
                        <a:rPr lang="en-US" altLang="zh-CN" sz="2400" b="1" dirty="0" smtClean="0">
                          <a:latin typeface="楷体" pitchFamily="49" charset="-122"/>
                          <a:ea typeface="楷体" pitchFamily="49" charset="-122"/>
                        </a:rPr>
                        <a:t>=10</a:t>
                      </a:r>
                      <a:r>
                        <a:rPr lang="en-US" altLang="zh-CN" sz="2400" b="1" baseline="30000" dirty="0" smtClean="0">
                          <a:latin typeface="楷体" pitchFamily="49" charset="-122"/>
                          <a:ea typeface="楷体" pitchFamily="49" charset="-122"/>
                        </a:rPr>
                        <a:t>-4</a:t>
                      </a:r>
                      <a:r>
                        <a:rPr lang="en-US" altLang="zh-CN" sz="2400" b="1" dirty="0" smtClean="0">
                          <a:latin typeface="楷体" pitchFamily="49" charset="-122"/>
                          <a:ea typeface="楷体" pitchFamily="49" charset="-122"/>
                        </a:rPr>
                        <a:t> ㎡/s</a:t>
                      </a:r>
                    </a:p>
                    <a:p>
                      <a:pPr marL="0" lvl="3" eaLnBrk="1" hangingPunct="1">
                        <a:buClr>
                          <a:schemeClr val="accent2"/>
                        </a:buClr>
                        <a:buSzPct val="55000"/>
                        <a:buFont typeface="Wingdings" pitchFamily="2" charset="2"/>
                        <a:buNone/>
                      </a:pPr>
                      <a:r>
                        <a:rPr lang="en-US" altLang="zh-CN" sz="2400" b="1" i="1" dirty="0" smtClean="0">
                          <a:latin typeface="楷体" pitchFamily="49" charset="-122"/>
                          <a:ea typeface="楷体" pitchFamily="49" charset="-122"/>
                        </a:rPr>
                        <a:t>1cSt</a:t>
                      </a:r>
                      <a:r>
                        <a:rPr lang="en-US" altLang="zh-CN" sz="2400" b="1" dirty="0" smtClean="0">
                          <a:latin typeface="楷体" pitchFamily="49" charset="-122"/>
                          <a:ea typeface="楷体" pitchFamily="49" charset="-122"/>
                        </a:rPr>
                        <a:t>=10</a:t>
                      </a:r>
                      <a:r>
                        <a:rPr lang="en-US" altLang="zh-CN" sz="2400" b="1" baseline="30000" dirty="0" smtClean="0">
                          <a:latin typeface="楷体" pitchFamily="49" charset="-122"/>
                          <a:ea typeface="楷体" pitchFamily="49" charset="-122"/>
                        </a:rPr>
                        <a:t>-6</a:t>
                      </a:r>
                      <a:r>
                        <a:rPr lang="en-US" altLang="zh-CN" sz="2400" b="1" dirty="0" smtClean="0">
                          <a:latin typeface="楷体" pitchFamily="49" charset="-122"/>
                          <a:ea typeface="楷体" pitchFamily="49" charset="-122"/>
                        </a:rPr>
                        <a:t>㎡/s</a:t>
                      </a:r>
                    </a:p>
                    <a:p>
                      <a:endParaRPr lang="zh-CN" altLang="en-US" sz="2400" b="1" dirty="0">
                        <a:latin typeface="楷体" pitchFamily="49" charset="-122"/>
                        <a:ea typeface="楷体" pitchFamily="49" charset="-122"/>
                      </a:endParaRPr>
                    </a:p>
                  </a:txBody>
                  <a:tcPr/>
                </a:tc>
                <a:tc>
                  <a:txBody>
                    <a:bodyPr/>
                    <a:lstStyle/>
                    <a:p>
                      <a:endParaRPr lang="zh-CN" altLang="en-US" sz="2400" b="1" dirty="0">
                        <a:latin typeface="楷体" pitchFamily="49" charset="-122"/>
                        <a:ea typeface="楷体" pitchFamily="49" charset="-122"/>
                      </a:endParaRPr>
                    </a:p>
                  </a:txBody>
                  <a:tcPr/>
                </a:tc>
              </a:tr>
              <a:tr h="1126958">
                <a:tc rowSpan="2">
                  <a:txBody>
                    <a:bodyPr/>
                    <a:lstStyle/>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endParaRPr lang="en-US" altLang="zh-CN" sz="2800" b="1" dirty="0" smtClean="0">
                        <a:latin typeface="楷体" pitchFamily="49" charset="-122"/>
                        <a:ea typeface="楷体" pitchFamily="49" charset="-122"/>
                      </a:endParaRPr>
                    </a:p>
                    <a:p>
                      <a:pPr algn="ctr"/>
                      <a:r>
                        <a:rPr lang="zh-CN" altLang="en-US" sz="2800" b="1" dirty="0" smtClean="0">
                          <a:latin typeface="楷体" pitchFamily="49" charset="-122"/>
                          <a:ea typeface="楷体" pitchFamily="49" charset="-122"/>
                        </a:rPr>
                        <a:t>相互换算</a:t>
                      </a:r>
                      <a:endParaRPr lang="zh-CN" altLang="en-US" sz="2800" b="1" dirty="0">
                        <a:latin typeface="楷体" pitchFamily="49" charset="-122"/>
                        <a:ea typeface="楷体" pitchFamily="49" charset="-122"/>
                      </a:endParaRPr>
                    </a:p>
                  </a:txBody>
                  <a:tcPr/>
                </a:tc>
                <a:tc gridSpan="3">
                  <a:txBody>
                    <a:bodyPr/>
                    <a:lstStyle/>
                    <a:p>
                      <a:endParaRPr lang="zh-CN" altLang="en-US" dirty="0"/>
                    </a:p>
                  </a:txBody>
                  <a:tcPr/>
                </a:tc>
                <a:tc hMerge="1">
                  <a:txBody>
                    <a:bodyPr/>
                    <a:lstStyle/>
                    <a:p>
                      <a:endParaRPr lang="zh-CN" altLang="en-US" sz="2400" b="1" dirty="0">
                        <a:latin typeface="楷体" pitchFamily="49" charset="-122"/>
                        <a:ea typeface="楷体" pitchFamily="49" charset="-122"/>
                      </a:endParaRPr>
                    </a:p>
                  </a:txBody>
                  <a:tcPr/>
                </a:tc>
                <a:tc hMerge="1">
                  <a:txBody>
                    <a:bodyPr/>
                    <a:lstStyle/>
                    <a:p>
                      <a:endParaRPr lang="zh-CN" altLang="en-US" sz="2400" b="1" dirty="0">
                        <a:latin typeface="楷体" pitchFamily="49" charset="-122"/>
                        <a:ea typeface="楷体" pitchFamily="49" charset="-122"/>
                      </a:endParaRPr>
                    </a:p>
                  </a:txBody>
                  <a:tcPr/>
                </a:tc>
              </a:tr>
              <a:tr h="1211355">
                <a:tc vMerge="1">
                  <a:txBody>
                    <a:bodyPr/>
                    <a:lstStyle/>
                    <a:p>
                      <a:endParaRPr lang="zh-CN" altLang="en-US" sz="2400" b="1" dirty="0">
                        <a:latin typeface="楷体" pitchFamily="49" charset="-122"/>
                        <a:ea typeface="楷体" pitchFamily="49" charset="-122"/>
                      </a:endParaRPr>
                    </a:p>
                  </a:txBody>
                  <a:tcPr/>
                </a:tc>
                <a:tc gridSpan="3">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203030884"/>
              </p:ext>
            </p:extLst>
          </p:nvPr>
        </p:nvGraphicFramePr>
        <p:xfrm>
          <a:off x="2483768" y="4562122"/>
          <a:ext cx="6069013" cy="1008112"/>
        </p:xfrm>
        <a:graphic>
          <a:graphicData uri="http://schemas.openxmlformats.org/presentationml/2006/ole">
            <mc:AlternateContent xmlns:mc="http://schemas.openxmlformats.org/markup-compatibility/2006">
              <mc:Choice xmlns:v="urn:schemas-microsoft-com:vml" Requires="v">
                <p:oleObj spid="_x0000_s82107" name="公式" r:id="rId3" imgW="2266849" imgH="409643" progId="Equation.3">
                  <p:embed/>
                </p:oleObj>
              </mc:Choice>
              <mc:Fallback>
                <p:oleObj name="公式" r:id="rId3" imgW="2266849" imgH="409643" progId="Equation.3">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4562122"/>
                        <a:ext cx="6069013" cy="1008112"/>
                      </a:xfrm>
                      <a:prstGeom prst="rect">
                        <a:avLst/>
                      </a:prstGeom>
                      <a:noFill/>
                      <a:ln>
                        <a:noFill/>
                      </a:ln>
                      <a:effec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34747791"/>
              </p:ext>
            </p:extLst>
          </p:nvPr>
        </p:nvGraphicFramePr>
        <p:xfrm>
          <a:off x="2699792" y="5762180"/>
          <a:ext cx="6112198" cy="895226"/>
        </p:xfrm>
        <a:graphic>
          <a:graphicData uri="http://schemas.openxmlformats.org/presentationml/2006/ole">
            <mc:AlternateContent xmlns:mc="http://schemas.openxmlformats.org/markup-compatibility/2006">
              <mc:Choice xmlns:v="urn:schemas-microsoft-com:vml" Requires="v">
                <p:oleObj spid="_x0000_s82108" name="公式" r:id="rId5" imgW="2419249" imgH="400185" progId="Equation.3">
                  <p:embed/>
                </p:oleObj>
              </mc:Choice>
              <mc:Fallback>
                <p:oleObj name="公式" r:id="rId5" imgW="2419249" imgH="400185" progId="Equation.3">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5762180"/>
                        <a:ext cx="6112198" cy="89522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549810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3" name="Object 3"/>
          <p:cNvGraphicFramePr>
            <a:graphicFrameLocks noChangeAspect="1"/>
          </p:cNvGraphicFramePr>
          <p:nvPr>
            <p:extLst>
              <p:ext uri="{D42A27DB-BD31-4B8C-83A1-F6EECF244321}">
                <p14:modId xmlns:p14="http://schemas.microsoft.com/office/powerpoint/2010/main" val="3381416987"/>
              </p:ext>
            </p:extLst>
          </p:nvPr>
        </p:nvGraphicFramePr>
        <p:xfrm>
          <a:off x="2843808" y="2095812"/>
          <a:ext cx="2962275" cy="860996"/>
        </p:xfrm>
        <a:graphic>
          <a:graphicData uri="http://schemas.openxmlformats.org/presentationml/2006/ole">
            <mc:AlternateContent xmlns:mc="http://schemas.openxmlformats.org/markup-compatibility/2006">
              <mc:Choice xmlns:v="urn:schemas-microsoft-com:vml" Requires="v">
                <p:oleObj spid="_x0000_s34939" name="公式" r:id="rId3" imgW="742849" imgH="181043" progId="Equation.3">
                  <p:embed/>
                </p:oleObj>
              </mc:Choice>
              <mc:Fallback>
                <p:oleObj name="公式" r:id="rId3" imgW="742849" imgH="181043"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095812"/>
                        <a:ext cx="2962275" cy="860996"/>
                      </a:xfrm>
                      <a:prstGeom prst="rect">
                        <a:avLst/>
                      </a:prstGeom>
                      <a:noFill/>
                      <a:ln>
                        <a:noFill/>
                      </a:ln>
                      <a:effectLst/>
                      <a:extLst/>
                    </p:spPr>
                  </p:pic>
                </p:oleObj>
              </mc:Fallback>
            </mc:AlternateContent>
          </a:graphicData>
        </a:graphic>
      </p:graphicFrame>
      <p:sp>
        <p:nvSpPr>
          <p:cNvPr id="2" name="矩形 1"/>
          <p:cNvSpPr/>
          <p:nvPr/>
        </p:nvSpPr>
        <p:spPr>
          <a:xfrm>
            <a:off x="0" y="0"/>
            <a:ext cx="9144000" cy="1052736"/>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b="1" dirty="0">
                <a:latin typeface="楷体" pitchFamily="49" charset="-122"/>
                <a:ea typeface="楷体" pitchFamily="49" charset="-122"/>
              </a:rPr>
              <a:t>液体粘度与压力之间的关系</a:t>
            </a:r>
            <a:endParaRPr lang="zh-CN" altLang="en-US" sz="2800" dirty="0"/>
          </a:p>
        </p:txBody>
      </p:sp>
      <p:sp>
        <p:nvSpPr>
          <p:cNvPr id="4" name="矩形 3"/>
          <p:cNvSpPr/>
          <p:nvPr/>
        </p:nvSpPr>
        <p:spPr>
          <a:xfrm>
            <a:off x="2521598" y="3738274"/>
            <a:ext cx="4100803" cy="523220"/>
          </a:xfrm>
          <a:prstGeom prst="rect">
            <a:avLst/>
          </a:prstGeom>
        </p:spPr>
        <p:txBody>
          <a:bodyPr wrap="none">
            <a:spAutoFit/>
          </a:bodyPr>
          <a:lstStyle/>
          <a:p>
            <a:r>
              <a:rPr lang="zh-CN" altLang="en-US" sz="2800" b="1" dirty="0">
                <a:latin typeface="楷体" pitchFamily="49" charset="-122"/>
                <a:ea typeface="楷体" pitchFamily="49" charset="-122"/>
              </a:rPr>
              <a:t>压力增大时，粘度</a:t>
            </a:r>
            <a:r>
              <a:rPr lang="zh-CN" altLang="en-US" sz="2800" b="1" dirty="0" smtClean="0">
                <a:latin typeface="楷体" pitchFamily="49" charset="-122"/>
                <a:ea typeface="楷体" pitchFamily="49" charset="-122"/>
              </a:rPr>
              <a:t>增大</a:t>
            </a:r>
            <a:r>
              <a:rPr lang="zh-CN" altLang="en-US" b="1" dirty="0" smtClean="0">
                <a:latin typeface="楷体" pitchFamily="49" charset="-122"/>
                <a:ea typeface="楷体" pitchFamily="49" charset="-122"/>
              </a:rPr>
              <a:t>。</a:t>
            </a:r>
            <a:endParaRPr lang="zh-CN" altLang="en-US" dirty="0"/>
          </a:p>
        </p:txBody>
      </p:sp>
      <p:sp>
        <p:nvSpPr>
          <p:cNvPr id="5" name="矩形 4"/>
          <p:cNvSpPr/>
          <p:nvPr/>
        </p:nvSpPr>
        <p:spPr>
          <a:xfrm>
            <a:off x="827584" y="5373216"/>
            <a:ext cx="7802586"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eaLnBrk="1" hangingPunct="1">
              <a:lnSpc>
                <a:spcPct val="150000"/>
              </a:lnSpc>
              <a:buSzPct val="85000"/>
            </a:pPr>
            <a:r>
              <a:rPr lang="zh-CN" altLang="en-US" b="1" dirty="0" smtClean="0">
                <a:latin typeface="楷体" pitchFamily="49" charset="-122"/>
                <a:ea typeface="楷体" pitchFamily="49" charset="-122"/>
              </a:rPr>
              <a:t>    但</a:t>
            </a:r>
            <a:r>
              <a:rPr lang="zh-CN" altLang="en-US" b="1" dirty="0">
                <a:latin typeface="楷体" pitchFamily="49" charset="-122"/>
                <a:ea typeface="楷体" pitchFamily="49" charset="-122"/>
              </a:rPr>
              <a:t>在一般液压系统使用的压力范围内，增大的数值很小，可以忽略</a:t>
            </a:r>
            <a:r>
              <a:rPr lang="zh-CN" altLang="en-US" b="1" dirty="0" smtClean="0">
                <a:latin typeface="楷体" pitchFamily="49" charset="-122"/>
                <a:ea typeface="楷体" pitchFamily="49" charset="-122"/>
              </a:rPr>
              <a:t>不计</a:t>
            </a: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一般</a:t>
            </a:r>
            <a:r>
              <a:rPr lang="zh-CN" altLang="en-US" b="1" dirty="0">
                <a:latin typeface="楷体" pitchFamily="49" charset="-122"/>
                <a:ea typeface="楷体" pitchFamily="49" charset="-122"/>
              </a:rPr>
              <a:t>在</a:t>
            </a:r>
            <a:r>
              <a:rPr lang="en-US" altLang="zh-CN" b="1" dirty="0">
                <a:latin typeface="楷体" pitchFamily="49" charset="-122"/>
                <a:ea typeface="楷体" pitchFamily="49" charset="-122"/>
              </a:rPr>
              <a:t>32MPa</a:t>
            </a:r>
            <a:r>
              <a:rPr lang="zh-CN" altLang="en-US" b="1" dirty="0">
                <a:latin typeface="楷体" pitchFamily="49" charset="-122"/>
                <a:ea typeface="楷体" pitchFamily="49" charset="-122"/>
              </a:rPr>
              <a:t>以上时才考虑。</a:t>
            </a:r>
            <a:endParaRPr lang="zh-CN" altLang="en-US" i="1" dirty="0">
              <a:solidFill>
                <a:srgbClr val="CC33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6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264794757"/>
              </p:ext>
            </p:extLst>
          </p:nvPr>
        </p:nvGraphicFramePr>
        <p:xfrm>
          <a:off x="2843808" y="2135956"/>
          <a:ext cx="3209925" cy="788987"/>
        </p:xfrm>
        <a:graphic>
          <a:graphicData uri="http://schemas.openxmlformats.org/presentationml/2006/ole">
            <mc:AlternateContent xmlns:mc="http://schemas.openxmlformats.org/markup-compatibility/2006">
              <mc:Choice xmlns:v="urn:schemas-microsoft-com:vml" Requires="v">
                <p:oleObj spid="_x0000_s36987" name="公式" r:id="rId3" imgW="819184" imgH="190500" progId="Equation.3">
                  <p:embed/>
                </p:oleObj>
              </mc:Choice>
              <mc:Fallback>
                <p:oleObj name="公式" r:id="rId3" imgW="819184" imgH="19050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135956"/>
                        <a:ext cx="3209925"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矩形 4"/>
          <p:cNvSpPr/>
          <p:nvPr/>
        </p:nvSpPr>
        <p:spPr>
          <a:xfrm>
            <a:off x="0" y="0"/>
            <a:ext cx="9144000" cy="1052736"/>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800" b="1" dirty="0">
                <a:latin typeface="楷体" pitchFamily="49" charset="-122"/>
                <a:ea typeface="楷体" pitchFamily="49" charset="-122"/>
              </a:rPr>
              <a:t>液体粘度</a:t>
            </a:r>
            <a:r>
              <a:rPr lang="zh-CN" altLang="en-US" sz="2800" b="1" dirty="0" smtClean="0">
                <a:latin typeface="楷体" pitchFamily="49" charset="-122"/>
                <a:ea typeface="楷体" pitchFamily="49" charset="-122"/>
              </a:rPr>
              <a:t>与温度之间</a:t>
            </a:r>
            <a:r>
              <a:rPr lang="zh-CN" altLang="en-US" sz="2800" b="1" dirty="0">
                <a:latin typeface="楷体" pitchFamily="49" charset="-122"/>
                <a:ea typeface="楷体" pitchFamily="49" charset="-122"/>
              </a:rPr>
              <a:t>的关系</a:t>
            </a:r>
            <a:endParaRPr lang="zh-CN" altLang="en-US" sz="2800" dirty="0"/>
          </a:p>
        </p:txBody>
      </p:sp>
      <p:sp>
        <p:nvSpPr>
          <p:cNvPr id="3" name="矩形 2"/>
          <p:cNvSpPr/>
          <p:nvPr/>
        </p:nvSpPr>
        <p:spPr>
          <a:xfrm>
            <a:off x="2699792" y="3501009"/>
            <a:ext cx="3963888" cy="609398"/>
          </a:xfrm>
          <a:prstGeom prst="rect">
            <a:avLst/>
          </a:prstGeom>
        </p:spPr>
        <p:txBody>
          <a:bodyPr wrap="square">
            <a:spAutoFit/>
          </a:bodyPr>
          <a:lstStyle/>
          <a:p>
            <a:pPr lvl="0" algn="ctr">
              <a:lnSpc>
                <a:spcPct val="120000"/>
              </a:lnSpc>
              <a:buSzPct val="85000"/>
            </a:pPr>
            <a:r>
              <a:rPr lang="zh-CN" altLang="en-US" sz="2800" b="1" dirty="0">
                <a:solidFill>
                  <a:prstClr val="black"/>
                </a:solidFill>
                <a:latin typeface="楷体" pitchFamily="49" charset="-122"/>
                <a:ea typeface="楷体" pitchFamily="49" charset="-122"/>
              </a:rPr>
              <a:t>温度升高时，粘度下降。</a:t>
            </a:r>
            <a:endParaRPr lang="en-US" altLang="zh-CN" sz="2800" b="1" dirty="0">
              <a:solidFill>
                <a:prstClr val="black"/>
              </a:solidFill>
              <a:latin typeface="楷体" pitchFamily="49" charset="-122"/>
              <a:ea typeface="楷体" pitchFamily="49" charset="-122"/>
            </a:endParaRPr>
          </a:p>
        </p:txBody>
      </p:sp>
      <p:sp>
        <p:nvSpPr>
          <p:cNvPr id="4" name="矩形 3"/>
          <p:cNvSpPr/>
          <p:nvPr/>
        </p:nvSpPr>
        <p:spPr>
          <a:xfrm>
            <a:off x="666428" y="5373216"/>
            <a:ext cx="8030616"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nSpc>
                <a:spcPct val="150000"/>
              </a:lnSpc>
              <a:spcBef>
                <a:spcPts val="0"/>
              </a:spcBef>
              <a:buSzPct val="85000"/>
              <a:defRPr/>
            </a:pPr>
            <a:r>
              <a:rPr lang="zh-CN" altLang="en-US" b="1" dirty="0" smtClean="0">
                <a:solidFill>
                  <a:prstClr val="black"/>
                </a:solidFill>
                <a:latin typeface="楷体" pitchFamily="49" charset="-122"/>
                <a:ea typeface="楷体" pitchFamily="49" charset="-122"/>
              </a:rPr>
              <a:t>    油</a:t>
            </a:r>
            <a:r>
              <a:rPr lang="zh-CN" altLang="en-US" b="1" dirty="0">
                <a:solidFill>
                  <a:prstClr val="black"/>
                </a:solidFill>
                <a:latin typeface="楷体" pitchFamily="49" charset="-122"/>
                <a:ea typeface="楷体" pitchFamily="49" charset="-122"/>
              </a:rPr>
              <a:t>液的</a:t>
            </a:r>
            <a:r>
              <a:rPr lang="zh-CN" altLang="en-US" b="1" dirty="0">
                <a:solidFill>
                  <a:srgbClr val="FF0000"/>
                </a:solidFill>
                <a:latin typeface="楷体" pitchFamily="49" charset="-122"/>
                <a:ea typeface="楷体" pitchFamily="49" charset="-122"/>
              </a:rPr>
              <a:t>粘度对温度的变化十分敏感</a:t>
            </a:r>
            <a:r>
              <a:rPr lang="zh-CN" altLang="en-US" b="1" dirty="0">
                <a:solidFill>
                  <a:prstClr val="black"/>
                </a:solidFill>
                <a:latin typeface="楷体" pitchFamily="49" charset="-122"/>
                <a:ea typeface="楷体" pitchFamily="49" charset="-122"/>
              </a:rPr>
              <a:t>，这个变化率的大小直接影响油液的使用，其重要性不亚于粘度本身。</a:t>
            </a:r>
            <a:endParaRPr lang="zh-CN" altLang="en-US" i="1" dirty="0">
              <a:solidFill>
                <a:srgbClr val="CC33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608" y="1405228"/>
            <a:ext cx="6840760" cy="4183196"/>
          </a:xfrm>
          <a:prstGeom prst="rect">
            <a:avLst/>
          </a:prstGeom>
        </p:spPr>
        <p:txBody>
          <a:bodyPr wrap="square">
            <a:spAutoFit/>
          </a:bodyPr>
          <a:lstStyle/>
          <a:p>
            <a:pPr>
              <a:lnSpc>
                <a:spcPct val="150000"/>
              </a:lnSpc>
            </a:pPr>
            <a:r>
              <a:rPr lang="zh-CN" altLang="en-US" b="1" dirty="0" smtClean="0">
                <a:latin typeface="楷体" pitchFamily="49" charset="-122"/>
                <a:ea typeface="楷体" pitchFamily="49" charset="-122"/>
              </a:rPr>
              <a:t>四、定常管流的压力损失计算</a:t>
            </a:r>
            <a:endParaRPr lang="en-US" altLang="zh-CN" b="1" dirty="0" smtClean="0">
              <a:latin typeface="楷体" pitchFamily="49" charset="-122"/>
              <a:ea typeface="楷体" pitchFamily="49" charset="-122"/>
            </a:endParaRPr>
          </a:p>
          <a:p>
            <a:pPr>
              <a:lnSpc>
                <a:spcPct val="150000"/>
              </a:lnSpc>
            </a:pPr>
            <a:r>
              <a:rPr lang="zh-CN" altLang="en-US"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液体流动时的沿程压力损失和局部压力损失</a:t>
            </a:r>
            <a:r>
              <a:rPr lang="zh-CN" altLang="en-US" b="1" dirty="0" smtClean="0">
                <a:latin typeface="楷体" pitchFamily="49" charset="-122"/>
                <a:ea typeface="楷体" pitchFamily="49" charset="-122"/>
              </a:rPr>
              <a:t>。</a:t>
            </a:r>
          </a:p>
          <a:p>
            <a:pPr>
              <a:lnSpc>
                <a:spcPct val="150000"/>
              </a:lnSpc>
              <a:spcBef>
                <a:spcPts val="2500"/>
              </a:spcBef>
            </a:pPr>
            <a:r>
              <a:rPr lang="zh-CN" altLang="en-US" b="1" dirty="0" smtClean="0">
                <a:latin typeface="楷体" pitchFamily="49" charset="-122"/>
                <a:ea typeface="楷体" pitchFamily="49" charset="-122"/>
              </a:rPr>
              <a:t>五、</a:t>
            </a:r>
            <a:r>
              <a:rPr lang="zh-CN" altLang="en-US" b="1" dirty="0">
                <a:latin typeface="楷体" pitchFamily="49" charset="-122"/>
                <a:ea typeface="楷体" pitchFamily="49" charset="-122"/>
              </a:rPr>
              <a:t>孔口和</a:t>
            </a:r>
            <a:r>
              <a:rPr lang="zh-CN" altLang="en-US" b="1" dirty="0">
                <a:solidFill>
                  <a:srgbClr val="FF0000"/>
                </a:solidFill>
                <a:latin typeface="楷体" pitchFamily="49" charset="-122"/>
                <a:ea typeface="楷体" pitchFamily="49" charset="-122"/>
              </a:rPr>
              <a:t>缝隙</a:t>
            </a:r>
            <a:r>
              <a:rPr lang="zh-CN" altLang="en-US" b="1" dirty="0" smtClean="0">
                <a:latin typeface="楷体" pitchFamily="49" charset="-122"/>
                <a:ea typeface="楷体" pitchFamily="49" charset="-122"/>
              </a:rPr>
              <a:t>流动</a:t>
            </a:r>
            <a:endParaRPr lang="en-US" altLang="zh-CN" b="1" dirty="0" smtClean="0">
              <a:latin typeface="楷体" pitchFamily="49" charset="-122"/>
              <a:ea typeface="楷体" pitchFamily="49" charset="-122"/>
            </a:endParaRPr>
          </a:p>
          <a:p>
            <a:pPr>
              <a:lnSpc>
                <a:spcPct val="150000"/>
              </a:lnSpc>
            </a:pPr>
            <a:r>
              <a:rPr lang="zh-CN" altLang="en-US"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液体流经小孔时的压力损失以及压力损失与流量关系。</a:t>
            </a:r>
            <a:endParaRPr lang="en-US" altLang="zh-CN" sz="2000" b="1" dirty="0" smtClean="0">
              <a:latin typeface="楷体" pitchFamily="49" charset="-122"/>
              <a:ea typeface="楷体" pitchFamily="49" charset="-122"/>
            </a:endParaRPr>
          </a:p>
          <a:p>
            <a:pPr>
              <a:lnSpc>
                <a:spcPct val="150000"/>
              </a:lnSpc>
            </a:pPr>
            <a:endParaRPr lang="en-US" altLang="zh-CN" b="1" dirty="0" smtClean="0">
              <a:latin typeface="楷体" pitchFamily="49" charset="-122"/>
              <a:ea typeface="楷体" pitchFamily="49" charset="-122"/>
            </a:endParaRPr>
          </a:p>
          <a:p>
            <a:pPr>
              <a:lnSpc>
                <a:spcPct val="125000"/>
              </a:lnSpc>
              <a:spcBef>
                <a:spcPts val="0"/>
              </a:spcBef>
            </a:pPr>
            <a:r>
              <a:rPr lang="zh-CN" altLang="en-US" b="1" dirty="0">
                <a:solidFill>
                  <a:srgbClr val="FF0000"/>
                </a:solidFill>
                <a:latin typeface="楷体" pitchFamily="49" charset="-122"/>
                <a:ea typeface="楷体" pitchFamily="49" charset="-122"/>
              </a:rPr>
              <a:t>六、空穴现象</a:t>
            </a:r>
            <a:endParaRPr lang="en-US" altLang="zh-CN" b="1" dirty="0">
              <a:solidFill>
                <a:srgbClr val="FF0000"/>
              </a:solidFill>
              <a:latin typeface="楷体" pitchFamily="49" charset="-122"/>
              <a:ea typeface="楷体" pitchFamily="49" charset="-122"/>
            </a:endParaRPr>
          </a:p>
          <a:p>
            <a:pPr>
              <a:lnSpc>
                <a:spcPct val="125000"/>
              </a:lnSpc>
              <a:spcBef>
                <a:spcPts val="0"/>
              </a:spcBef>
            </a:pPr>
            <a:r>
              <a:rPr lang="zh-CN" altLang="en-US" b="1" dirty="0">
                <a:solidFill>
                  <a:srgbClr val="FF0000"/>
                </a:solidFill>
                <a:latin typeface="楷体" pitchFamily="49" charset="-122"/>
                <a:ea typeface="楷体" pitchFamily="49" charset="-122"/>
              </a:rPr>
              <a:t>七、液压</a:t>
            </a:r>
            <a:r>
              <a:rPr lang="zh-CN" altLang="en-US" b="1" dirty="0" smtClean="0">
                <a:solidFill>
                  <a:srgbClr val="FF0000"/>
                </a:solidFill>
                <a:latin typeface="楷体" pitchFamily="49" charset="-122"/>
                <a:ea typeface="楷体" pitchFamily="49" charset="-122"/>
              </a:rPr>
              <a:t>冲</a:t>
            </a:r>
            <a:r>
              <a:rPr lang="zh-CN" altLang="en-US" sz="2800" b="1" dirty="0" smtClean="0">
                <a:solidFill>
                  <a:srgbClr val="FF0000"/>
                </a:solidFill>
                <a:latin typeface="楷体" pitchFamily="49" charset="-122"/>
                <a:ea typeface="楷体" pitchFamily="49" charset="-122"/>
              </a:rPr>
              <a:t>击</a:t>
            </a:r>
            <a:endParaRPr lang="zh-CN" altLang="en-US" sz="2800" b="1" dirty="0">
              <a:solidFill>
                <a:srgbClr val="FF0000"/>
              </a:solidFill>
              <a:latin typeface="楷体" pitchFamily="49" charset="-122"/>
              <a:ea typeface="楷体" pitchFamily="49" charset="-122"/>
            </a:endParaRPr>
          </a:p>
        </p:txBody>
      </p:sp>
      <p:pic>
        <p:nvPicPr>
          <p:cNvPr id="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4293096"/>
            <a:ext cx="3089620" cy="256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487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678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矩形 1"/>
          <p:cNvSpPr>
            <a:spLocks noChangeArrowheads="1"/>
          </p:cNvSpPr>
          <p:nvPr/>
        </p:nvSpPr>
        <p:spPr bwMode="auto">
          <a:xfrm>
            <a:off x="782579" y="4077072"/>
            <a:ext cx="7225976" cy="251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spcAft>
                <a:spcPts val="0"/>
              </a:spcAft>
            </a:pPr>
            <a:r>
              <a:rPr lang="zh-CN" altLang="en-US" sz="2800" b="1" dirty="0" smtClean="0">
                <a:latin typeface="楷体" pitchFamily="49" charset="-122"/>
                <a:ea typeface="楷体" pitchFamily="49" charset="-122"/>
              </a:rPr>
              <a:t>    </a:t>
            </a:r>
            <a:r>
              <a:rPr lang="zh-CN" altLang="en-US" b="1" dirty="0" smtClean="0">
                <a:latin typeface="楷体" pitchFamily="49" charset="-122"/>
                <a:ea typeface="楷体" pitchFamily="49" charset="-122"/>
              </a:rPr>
              <a:t>液压油粘性</a:t>
            </a:r>
            <a:r>
              <a:rPr lang="zh-CN" altLang="en-US" b="1" dirty="0">
                <a:latin typeface="楷体" pitchFamily="49" charset="-122"/>
                <a:ea typeface="楷体" pitchFamily="49" charset="-122"/>
              </a:rPr>
              <a:t>的大小</a:t>
            </a:r>
            <a:r>
              <a:rPr lang="zh-CN" altLang="en-US" b="1" dirty="0" smtClean="0">
                <a:latin typeface="楷体" pitchFamily="49" charset="-122"/>
                <a:ea typeface="楷体" pitchFamily="49" charset="-122"/>
              </a:rPr>
              <a:t>影响运动副</a:t>
            </a:r>
            <a:r>
              <a:rPr lang="zh-CN" altLang="en-US" b="1" dirty="0">
                <a:latin typeface="楷体" pitchFamily="49" charset="-122"/>
                <a:ea typeface="楷体" pitchFamily="49" charset="-122"/>
              </a:rPr>
              <a:t>间摩擦力的大小以及通过缝隙的泄漏量</a:t>
            </a:r>
            <a:r>
              <a:rPr lang="zh-CN" altLang="en-US" b="1" dirty="0" smtClean="0">
                <a:latin typeface="楷体_GB2312" pitchFamily="49" charset="-122"/>
                <a:ea typeface="楷体_GB2312" pitchFamily="49" charset="-122"/>
              </a:rPr>
              <a:t>。</a:t>
            </a:r>
            <a:endParaRPr lang="en-US" altLang="zh-CN" b="1" dirty="0" smtClean="0">
              <a:latin typeface="楷体_GB2312" pitchFamily="49" charset="-122"/>
              <a:ea typeface="楷体_GB2312" pitchFamily="49" charset="-122"/>
            </a:endParaRPr>
          </a:p>
          <a:p>
            <a:pPr>
              <a:lnSpc>
                <a:spcPct val="125000"/>
              </a:lnSpc>
              <a:spcBef>
                <a:spcPts val="1500"/>
              </a:spcBef>
            </a:pPr>
            <a:r>
              <a:rPr lang="en-US" altLang="zh-CN" b="1" dirty="0">
                <a:latin typeface="楷体" pitchFamily="49" charset="-122"/>
                <a:ea typeface="楷体_GB2312" pitchFamily="49" charset="-122"/>
              </a:rPr>
              <a:t> </a:t>
            </a:r>
            <a:r>
              <a:rPr lang="en-US" altLang="zh-CN" b="1" dirty="0" smtClean="0">
                <a:latin typeface="楷体" pitchFamily="49" charset="-122"/>
                <a:ea typeface="楷体_GB2312" pitchFamily="49" charset="-122"/>
              </a:rPr>
              <a:t>   </a:t>
            </a:r>
            <a:r>
              <a:rPr lang="zh-CN" altLang="en-US" sz="2000" b="1" dirty="0" smtClean="0">
                <a:latin typeface="楷体" pitchFamily="49" charset="-122"/>
                <a:ea typeface="楷体" pitchFamily="49" charset="-122"/>
              </a:rPr>
              <a:t>液压缸</a:t>
            </a:r>
            <a:r>
              <a:rPr lang="zh-CN" altLang="en-US" sz="2000" b="1" dirty="0">
                <a:latin typeface="楷体" pitchFamily="49" charset="-122"/>
                <a:ea typeface="楷体" pitchFamily="49" charset="-122"/>
              </a:rPr>
              <a:t>和活塞</a:t>
            </a:r>
            <a:r>
              <a:rPr lang="zh-CN" altLang="en-US" sz="2000" b="1" dirty="0" smtClean="0">
                <a:latin typeface="楷体" pitchFamily="49" charset="-122"/>
                <a:ea typeface="楷体" pitchFamily="49" charset="-122"/>
              </a:rPr>
              <a:t>之间是有间隙的，液压油</a:t>
            </a:r>
            <a:r>
              <a:rPr lang="zh-CN" altLang="en-US" sz="2000" b="1" dirty="0">
                <a:latin typeface="楷体" pitchFamily="49" charset="-122"/>
                <a:ea typeface="楷体" pitchFamily="49" charset="-122"/>
              </a:rPr>
              <a:t>粘度适当时，起润滑作用</a:t>
            </a:r>
            <a:r>
              <a:rPr lang="zh-CN" altLang="en-US" sz="2000" b="1" dirty="0" smtClean="0">
                <a:latin typeface="楷体" pitchFamily="49" charset="-122"/>
                <a:ea typeface="楷体" pitchFamily="49" charset="-122"/>
              </a:rPr>
              <a:t>；液压油</a:t>
            </a:r>
            <a:r>
              <a:rPr lang="zh-CN" altLang="en-US" sz="2000" b="1" dirty="0">
                <a:latin typeface="楷体" pitchFamily="49" charset="-122"/>
                <a:ea typeface="楷体" pitchFamily="49" charset="-122"/>
              </a:rPr>
              <a:t>粘度极低时，从这些空隙中流出的油量多，装置就不能充分发挥效力</a:t>
            </a:r>
            <a:r>
              <a:rPr lang="zh-CN" altLang="en-US" sz="2000" b="1" dirty="0" smtClean="0">
                <a:latin typeface="楷体" pitchFamily="49" charset="-122"/>
                <a:ea typeface="楷体" pitchFamily="49" charset="-122"/>
              </a:rPr>
              <a:t>。</a:t>
            </a:r>
            <a:r>
              <a:rPr lang="en-US" altLang="zh-CN" sz="2000" b="1" dirty="0" smtClean="0">
                <a:latin typeface="楷体" pitchFamily="49" charset="-122"/>
                <a:ea typeface="楷体" pitchFamily="49" charset="-122"/>
              </a:rPr>
              <a:t>   </a:t>
            </a:r>
            <a:endParaRPr lang="zh-CN" altLang="en-US" sz="2000" dirty="0">
              <a:latin typeface="楷体" pitchFamily="49" charset="-122"/>
              <a:ea typeface="楷体" pitchFamily="49" charset="-122"/>
            </a:endParaRPr>
          </a:p>
        </p:txBody>
      </p:sp>
      <p:sp>
        <p:nvSpPr>
          <p:cNvPr id="4" name="矩形 3"/>
          <p:cNvSpPr/>
          <p:nvPr/>
        </p:nvSpPr>
        <p:spPr>
          <a:xfrm>
            <a:off x="0" y="0"/>
            <a:ext cx="9144000" cy="1124744"/>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800" b="1" dirty="0">
                <a:latin typeface="楷体" pitchFamily="49" charset="-122"/>
                <a:ea typeface="楷体" pitchFamily="49" charset="-122"/>
              </a:rPr>
              <a:t>液压油</a:t>
            </a:r>
            <a:r>
              <a:rPr lang="zh-CN" altLang="en-US" sz="2800" b="1" dirty="0" smtClean="0">
                <a:latin typeface="楷体" pitchFamily="49" charset="-122"/>
                <a:ea typeface="楷体" pitchFamily="49" charset="-122"/>
              </a:rPr>
              <a:t>粘度对活塞运行的</a:t>
            </a:r>
            <a:r>
              <a:rPr lang="zh-CN" altLang="en-US" sz="2800" b="1" dirty="0">
                <a:latin typeface="楷体" pitchFamily="49" charset="-122"/>
                <a:ea typeface="楷体" pitchFamily="49" charset="-122"/>
              </a:rPr>
              <a:t>影响</a:t>
            </a:r>
            <a:endParaRPr lang="zh-CN" altLang="en-US" sz="2800" dirty="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720" y="1614411"/>
            <a:ext cx="4687695" cy="2307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77102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矩形 1"/>
          <p:cNvSpPr>
            <a:spLocks noChangeArrowheads="1"/>
          </p:cNvSpPr>
          <p:nvPr/>
        </p:nvSpPr>
        <p:spPr bwMode="auto">
          <a:xfrm>
            <a:off x="755576" y="4725144"/>
            <a:ext cx="7438553" cy="173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pPr>
            <a:r>
              <a:rPr lang="zh-CN" altLang="en-US" sz="2800"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液压油粘度对液压泵吸油有很大</a:t>
            </a:r>
            <a:r>
              <a:rPr lang="zh-CN" altLang="en-US" sz="2000" b="1" dirty="0">
                <a:latin typeface="楷体" pitchFamily="49" charset="-122"/>
                <a:ea typeface="楷体" pitchFamily="49" charset="-122"/>
              </a:rPr>
              <a:t>影响，液压油粘性的</a:t>
            </a:r>
            <a:r>
              <a:rPr lang="zh-CN" altLang="en-US" sz="2000" b="1" dirty="0" smtClean="0">
                <a:latin typeface="楷体" pitchFamily="49" charset="-122"/>
                <a:ea typeface="楷体" pitchFamily="49" charset="-122"/>
              </a:rPr>
              <a:t>大小影响</a:t>
            </a:r>
            <a:r>
              <a:rPr lang="zh-CN" altLang="en-US" sz="2000" b="1" dirty="0">
                <a:latin typeface="楷体" pitchFamily="49" charset="-122"/>
                <a:ea typeface="楷体" pitchFamily="49" charset="-122"/>
              </a:rPr>
              <a:t>液体流动时的阻力</a:t>
            </a:r>
            <a:r>
              <a:rPr lang="zh-CN" altLang="en-US" sz="2000" b="1" dirty="0" smtClean="0">
                <a:latin typeface="楷体" pitchFamily="49" charset="-122"/>
                <a:ea typeface="楷体" pitchFamily="49" charset="-122"/>
              </a:rPr>
              <a:t>。</a:t>
            </a:r>
            <a:endParaRPr lang="en-US" altLang="zh-CN" sz="2000" b="1" dirty="0" smtClean="0">
              <a:latin typeface="楷体" pitchFamily="49" charset="-122"/>
              <a:ea typeface="楷体" pitchFamily="49" charset="-122"/>
            </a:endParaRPr>
          </a:p>
          <a:p>
            <a:pPr>
              <a:lnSpc>
                <a:spcPct val="125000"/>
              </a:lnSpc>
            </a:pPr>
            <a:r>
              <a:rPr lang="en-US" altLang="zh-CN" sz="2000" b="1" dirty="0">
                <a:latin typeface="楷体" pitchFamily="49" charset="-122"/>
                <a:ea typeface="楷体" pitchFamily="49" charset="-122"/>
              </a:rPr>
              <a:t> </a:t>
            </a:r>
            <a:r>
              <a:rPr lang="en-US" altLang="zh-CN" sz="2000"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液压油</a:t>
            </a:r>
            <a:r>
              <a:rPr lang="zh-CN" altLang="en-US" sz="2000" b="1" dirty="0">
                <a:latin typeface="楷体" pitchFamily="49" charset="-122"/>
                <a:ea typeface="楷体" pitchFamily="49" charset="-122"/>
              </a:rPr>
              <a:t>粘度非常</a:t>
            </a:r>
            <a:r>
              <a:rPr lang="zh-CN" altLang="en-US" sz="2000" b="1" dirty="0" smtClean="0">
                <a:latin typeface="楷体" pitchFamily="49" charset="-122"/>
                <a:ea typeface="楷体" pitchFamily="49" charset="-122"/>
              </a:rPr>
              <a:t>大时，</a:t>
            </a:r>
            <a:r>
              <a:rPr lang="zh-CN" altLang="en-US" sz="2000" b="1" dirty="0">
                <a:latin typeface="楷体" pitchFamily="49" charset="-122"/>
                <a:ea typeface="楷体" pitchFamily="49" charset="-122"/>
              </a:rPr>
              <a:t>泵的吸入能力</a:t>
            </a:r>
            <a:r>
              <a:rPr lang="zh-CN" altLang="en-US" sz="2000" b="1" dirty="0" smtClean="0">
                <a:latin typeface="楷体" pitchFamily="49" charset="-122"/>
                <a:ea typeface="楷体" pitchFamily="49" charset="-122"/>
              </a:rPr>
              <a:t>下降，吸入</a:t>
            </a:r>
            <a:r>
              <a:rPr lang="zh-CN" altLang="en-US" sz="2000" b="1" dirty="0">
                <a:latin typeface="楷体" pitchFamily="49" charset="-122"/>
                <a:ea typeface="楷体" pitchFamily="49" charset="-122"/>
              </a:rPr>
              <a:t>泵的吸入量小于送出液压油的量，会出现“空穴”现象</a:t>
            </a:r>
            <a:r>
              <a:rPr lang="zh-CN" altLang="en-US" sz="2000" b="1" dirty="0" smtClean="0">
                <a:latin typeface="楷体" pitchFamily="49" charset="-122"/>
                <a:ea typeface="楷体" pitchFamily="49" charset="-122"/>
              </a:rPr>
              <a:t>。</a:t>
            </a:r>
            <a:endParaRPr lang="zh-CN" altLang="en-US" sz="2000" dirty="0">
              <a:latin typeface="楷体" pitchFamily="49" charset="-122"/>
              <a:ea typeface="楷体" pitchFamily="49" charset="-122"/>
            </a:endParaRPr>
          </a:p>
        </p:txBody>
      </p:sp>
      <p:sp>
        <p:nvSpPr>
          <p:cNvPr id="5" name="矩形 4"/>
          <p:cNvSpPr/>
          <p:nvPr/>
        </p:nvSpPr>
        <p:spPr>
          <a:xfrm>
            <a:off x="0" y="0"/>
            <a:ext cx="9144000" cy="1124744"/>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2800" b="1" dirty="0">
                <a:latin typeface="楷体" pitchFamily="49" charset="-122"/>
                <a:ea typeface="楷体" pitchFamily="49" charset="-122"/>
              </a:rPr>
              <a:t>液压油粘度</a:t>
            </a:r>
            <a:r>
              <a:rPr lang="zh-CN" altLang="en-US" sz="2800" b="1" dirty="0" smtClean="0">
                <a:latin typeface="楷体" pitchFamily="49" charset="-122"/>
                <a:ea typeface="楷体" pitchFamily="49" charset="-122"/>
              </a:rPr>
              <a:t>对液压泵吸油的</a:t>
            </a:r>
            <a:r>
              <a:rPr lang="zh-CN" altLang="en-US" sz="2800" b="1" dirty="0">
                <a:latin typeface="楷体" pitchFamily="49" charset="-122"/>
                <a:ea typeface="楷体" pitchFamily="49" charset="-122"/>
              </a:rPr>
              <a:t>影响</a:t>
            </a:r>
            <a:endParaRPr lang="zh-CN" altLang="en-US" sz="28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9832" y="1693418"/>
            <a:ext cx="2390539" cy="2581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12774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7" name="Rectangle 13"/>
          <p:cNvSpPr>
            <a:spLocks noChangeArrowheads="1"/>
          </p:cNvSpPr>
          <p:nvPr/>
        </p:nvSpPr>
        <p:spPr bwMode="auto">
          <a:xfrm>
            <a:off x="1273374" y="2852936"/>
            <a:ext cx="669674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kumimoji="0" lang="zh-CN" altLang="en-US" b="1" dirty="0">
                <a:ea typeface="楷体_GB2312" pitchFamily="49" charset="-122"/>
              </a:rPr>
              <a:t>        </a:t>
            </a:r>
            <a:r>
              <a:rPr kumimoji="0" lang="zh-CN" altLang="en-US" b="1" dirty="0">
                <a:latin typeface="楷体" pitchFamily="49" charset="-122"/>
                <a:ea typeface="楷体" pitchFamily="49" charset="-122"/>
              </a:rPr>
              <a:t>工作介质是液压系统十分重要的组成部分，它在液压系统中要</a:t>
            </a:r>
            <a:r>
              <a:rPr kumimoji="0" lang="zh-CN" altLang="en-US" b="1" dirty="0" smtClean="0">
                <a:latin typeface="楷体" pitchFamily="49" charset="-122"/>
                <a:ea typeface="楷体" pitchFamily="49" charset="-122"/>
              </a:rPr>
              <a:t>完成许多重要的功能。</a:t>
            </a:r>
            <a:endParaRPr kumimoji="0" lang="en-US" altLang="zh-CN" b="1" dirty="0" smtClean="0">
              <a:latin typeface="楷体" pitchFamily="49" charset="-122"/>
              <a:ea typeface="楷体" pitchFamily="49" charset="-122"/>
            </a:endParaRPr>
          </a:p>
          <a:p>
            <a:pPr>
              <a:lnSpc>
                <a:spcPct val="150000"/>
              </a:lnSpc>
            </a:pPr>
            <a:r>
              <a:rPr kumimoji="0" lang="en-US" altLang="zh-CN" b="1" dirty="0">
                <a:latin typeface="楷体" pitchFamily="49" charset="-122"/>
                <a:ea typeface="楷体" pitchFamily="49" charset="-122"/>
              </a:rPr>
              <a:t> </a:t>
            </a:r>
            <a:r>
              <a:rPr kumimoji="0" lang="en-US" altLang="zh-CN" b="1" dirty="0" smtClean="0">
                <a:latin typeface="楷体" pitchFamily="49" charset="-122"/>
                <a:ea typeface="楷体" pitchFamily="49" charset="-122"/>
              </a:rPr>
              <a:t>   </a:t>
            </a:r>
            <a:r>
              <a:rPr kumimoji="0" lang="zh-CN" altLang="en-US" b="1" dirty="0" smtClean="0">
                <a:latin typeface="楷体" pitchFamily="49" charset="-122"/>
                <a:ea typeface="楷体" pitchFamily="49" charset="-122"/>
              </a:rPr>
              <a:t>因此</a:t>
            </a:r>
            <a:r>
              <a:rPr kumimoji="0" lang="zh-CN" altLang="en-US" b="1" dirty="0">
                <a:latin typeface="楷体" pitchFamily="49" charset="-122"/>
                <a:ea typeface="楷体" pitchFamily="49" charset="-122"/>
              </a:rPr>
              <a:t>，液压系统能否可靠、有效、安全而经济地运行，与选用的工作介质的性能密切相关。</a:t>
            </a:r>
          </a:p>
        </p:txBody>
      </p:sp>
      <p:sp>
        <p:nvSpPr>
          <p:cNvPr id="2" name="矩形 1"/>
          <p:cNvSpPr/>
          <p:nvPr/>
        </p:nvSpPr>
        <p:spPr>
          <a:xfrm>
            <a:off x="1273374" y="1484784"/>
            <a:ext cx="5054589" cy="738664"/>
          </a:xfrm>
          <a:prstGeom prst="rect">
            <a:avLst/>
          </a:prstGeom>
        </p:spPr>
        <p:txBody>
          <a:bodyPr wrap="none">
            <a:spAutoFit/>
          </a:bodyPr>
          <a:lstStyle/>
          <a:p>
            <a:pPr algn="ctr">
              <a:lnSpc>
                <a:spcPct val="150000"/>
              </a:lnSpc>
              <a:spcBef>
                <a:spcPts val="0"/>
              </a:spcBef>
            </a:pPr>
            <a:r>
              <a:rPr kumimoji="0" lang="en-US" altLang="zh-CN" sz="2800" b="1" dirty="0" smtClean="0">
                <a:latin typeface="楷体" pitchFamily="49" charset="-122"/>
                <a:ea typeface="楷体" pitchFamily="49" charset="-122"/>
              </a:rPr>
              <a:t>4</a:t>
            </a:r>
            <a:r>
              <a:rPr kumimoji="0" lang="zh-CN" altLang="en-US" sz="2800" b="1" dirty="0" smtClean="0">
                <a:latin typeface="楷体" pitchFamily="49" charset="-122"/>
                <a:ea typeface="楷体" pitchFamily="49" charset="-122"/>
              </a:rPr>
              <a:t>、液压</a:t>
            </a:r>
            <a:r>
              <a:rPr kumimoji="0" lang="zh-CN" altLang="en-US" sz="2800" b="1" dirty="0">
                <a:latin typeface="楷体" pitchFamily="49" charset="-122"/>
                <a:ea typeface="楷体" pitchFamily="49" charset="-122"/>
              </a:rPr>
              <a:t>系统</a:t>
            </a:r>
            <a:r>
              <a:rPr kumimoji="0" lang="zh-CN" altLang="en-US" sz="2800" b="1" dirty="0" smtClean="0">
                <a:latin typeface="楷体" pitchFamily="49" charset="-122"/>
                <a:ea typeface="楷体" pitchFamily="49" charset="-122"/>
              </a:rPr>
              <a:t>对</a:t>
            </a:r>
            <a:r>
              <a:rPr kumimoji="0" lang="zh-CN" altLang="en-US" sz="2800" b="1" dirty="0">
                <a:latin typeface="楷体" pitchFamily="49" charset="-122"/>
                <a:ea typeface="楷体" pitchFamily="49" charset="-122"/>
              </a:rPr>
              <a:t>工作介质的要求</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1052736"/>
          </a:xfrm>
          <a:prstGeom prst="rect">
            <a:avLst/>
          </a:prstGeom>
          <a:solidFill>
            <a:schemeClr val="bg2"/>
          </a:solidFill>
        </p:spPr>
        <p:style>
          <a:lnRef idx="2">
            <a:schemeClr val="accent3"/>
          </a:lnRef>
          <a:fillRef idx="1">
            <a:schemeClr val="lt1"/>
          </a:fillRef>
          <a:effectRef idx="0">
            <a:schemeClr val="accent3"/>
          </a:effectRef>
          <a:fontRef idx="minor">
            <a:schemeClr val="dk1"/>
          </a:fontRef>
        </p:style>
        <p:txBody>
          <a:bodyPr rtlCol="0" anchor="ctr"/>
          <a:lstStyle/>
          <a:p>
            <a:pPr algn="ctr">
              <a:lnSpc>
                <a:spcPct val="150000"/>
              </a:lnSpc>
              <a:spcBef>
                <a:spcPts val="0"/>
              </a:spcBef>
            </a:pPr>
            <a:r>
              <a:rPr kumimoji="0" lang="zh-CN" altLang="en-US" sz="2800" b="1" dirty="0" smtClean="0">
                <a:latin typeface="楷体" pitchFamily="49" charset="-122"/>
                <a:ea typeface="楷体" pitchFamily="49" charset="-122"/>
              </a:rPr>
              <a:t>液压传动工作介质应具备的性能</a:t>
            </a:r>
            <a:endParaRPr kumimoji="0" lang="zh-CN" altLang="en-US" sz="2800" b="1" dirty="0">
              <a:latin typeface="楷体" pitchFamily="49" charset="-122"/>
              <a:ea typeface="楷体" pitchFamily="49" charset="-122"/>
            </a:endParaRPr>
          </a:p>
        </p:txBody>
      </p:sp>
      <p:sp>
        <p:nvSpPr>
          <p:cNvPr id="4" name="矩形 3"/>
          <p:cNvSpPr/>
          <p:nvPr/>
        </p:nvSpPr>
        <p:spPr>
          <a:xfrm>
            <a:off x="1772195" y="1848272"/>
            <a:ext cx="5599610" cy="3416320"/>
          </a:xfrm>
          <a:prstGeom prst="rect">
            <a:avLst/>
          </a:prstGeom>
        </p:spPr>
        <p:txBody>
          <a:bodyPr wrap="none">
            <a:spAutoFit/>
          </a:bodyPr>
          <a:lstStyle/>
          <a:p>
            <a:pPr>
              <a:lnSpc>
                <a:spcPct val="150000"/>
              </a:lnSpc>
            </a:pPr>
            <a:r>
              <a:rPr kumimoji="0" lang="en-US" altLang="zh-CN" b="1" dirty="0" smtClean="0">
                <a:solidFill>
                  <a:prstClr val="black"/>
                </a:solidFill>
                <a:latin typeface="楷体" pitchFamily="49" charset="-122"/>
                <a:ea typeface="楷体" pitchFamily="49" charset="-122"/>
              </a:rPr>
              <a:t>1</a:t>
            </a:r>
            <a:r>
              <a:rPr kumimoji="0" lang="zh-CN" altLang="en-US" b="1" dirty="0" smtClean="0">
                <a:solidFill>
                  <a:prstClr val="black"/>
                </a:solidFill>
                <a:latin typeface="楷体" pitchFamily="49" charset="-122"/>
                <a:ea typeface="楷体" pitchFamily="49" charset="-122"/>
              </a:rPr>
              <a:t>）合适的粘度；</a:t>
            </a:r>
            <a:endParaRPr kumimoji="0" lang="en-US" altLang="zh-CN" b="1" dirty="0" smtClean="0">
              <a:solidFill>
                <a:prstClr val="black"/>
              </a:solidFill>
              <a:latin typeface="楷体" pitchFamily="49" charset="-122"/>
              <a:ea typeface="楷体" pitchFamily="49" charset="-122"/>
            </a:endParaRPr>
          </a:p>
          <a:p>
            <a:pPr>
              <a:lnSpc>
                <a:spcPct val="150000"/>
              </a:lnSpc>
            </a:pPr>
            <a:r>
              <a:rPr kumimoji="0" lang="en-US" altLang="zh-CN" b="1" dirty="0" smtClean="0">
                <a:solidFill>
                  <a:prstClr val="black"/>
                </a:solidFill>
                <a:latin typeface="楷体" pitchFamily="49" charset="-122"/>
                <a:ea typeface="楷体" pitchFamily="49" charset="-122"/>
              </a:rPr>
              <a:t>2</a:t>
            </a:r>
            <a:r>
              <a:rPr kumimoji="0" lang="zh-CN" altLang="en-US" b="1" dirty="0" smtClean="0">
                <a:solidFill>
                  <a:prstClr val="black"/>
                </a:solidFill>
                <a:latin typeface="楷体" pitchFamily="49" charset="-122"/>
                <a:ea typeface="楷体" pitchFamily="49" charset="-122"/>
              </a:rPr>
              <a:t>）润滑性能好，质地纯净，杂质少；</a:t>
            </a:r>
            <a:endParaRPr kumimoji="0" lang="en-US" altLang="zh-CN" b="1" dirty="0" smtClean="0">
              <a:solidFill>
                <a:prstClr val="black"/>
              </a:solidFill>
              <a:latin typeface="楷体" pitchFamily="49" charset="-122"/>
              <a:ea typeface="楷体" pitchFamily="49" charset="-122"/>
            </a:endParaRPr>
          </a:p>
          <a:p>
            <a:pPr>
              <a:lnSpc>
                <a:spcPct val="150000"/>
              </a:lnSpc>
            </a:pPr>
            <a:r>
              <a:rPr kumimoji="0" lang="en-US" altLang="zh-CN" b="1" dirty="0" smtClean="0">
                <a:solidFill>
                  <a:prstClr val="black"/>
                </a:solidFill>
                <a:latin typeface="楷体" pitchFamily="49" charset="-122"/>
                <a:ea typeface="楷体" pitchFamily="49" charset="-122"/>
              </a:rPr>
              <a:t>3</a:t>
            </a:r>
            <a:r>
              <a:rPr kumimoji="0" lang="zh-CN" altLang="en-US" b="1" dirty="0" smtClean="0">
                <a:solidFill>
                  <a:prstClr val="black"/>
                </a:solidFill>
                <a:latin typeface="楷体" pitchFamily="49" charset="-122"/>
                <a:ea typeface="楷体" pitchFamily="49" charset="-122"/>
              </a:rPr>
              <a:t>）对金属和密封件有良好的相容性；</a:t>
            </a:r>
            <a:endParaRPr kumimoji="0" lang="en-US" altLang="zh-CN" b="1" dirty="0" smtClean="0">
              <a:solidFill>
                <a:prstClr val="black"/>
              </a:solidFill>
              <a:latin typeface="楷体" pitchFamily="49" charset="-122"/>
              <a:ea typeface="楷体" pitchFamily="49" charset="-122"/>
            </a:endParaRPr>
          </a:p>
          <a:p>
            <a:pPr>
              <a:lnSpc>
                <a:spcPct val="150000"/>
              </a:lnSpc>
            </a:pPr>
            <a:r>
              <a:rPr kumimoji="0" lang="en-US" altLang="zh-CN" b="1" dirty="0" smtClean="0">
                <a:solidFill>
                  <a:prstClr val="black"/>
                </a:solidFill>
                <a:latin typeface="楷体" pitchFamily="49" charset="-122"/>
                <a:ea typeface="楷体" pitchFamily="49" charset="-122"/>
              </a:rPr>
              <a:t>4</a:t>
            </a:r>
            <a:r>
              <a:rPr kumimoji="0" lang="zh-CN" altLang="en-US" b="1" dirty="0" smtClean="0">
                <a:solidFill>
                  <a:prstClr val="black"/>
                </a:solidFill>
                <a:latin typeface="楷体" pitchFamily="49" charset="-122"/>
                <a:ea typeface="楷体" pitchFamily="49" charset="-122"/>
              </a:rPr>
              <a:t>）体积膨胀系数小，比热容大；</a:t>
            </a:r>
            <a:endParaRPr kumimoji="0" lang="en-US" altLang="zh-CN" b="1" dirty="0" smtClean="0">
              <a:solidFill>
                <a:prstClr val="black"/>
              </a:solidFill>
              <a:latin typeface="楷体" pitchFamily="49" charset="-122"/>
              <a:ea typeface="楷体" pitchFamily="49" charset="-122"/>
            </a:endParaRPr>
          </a:p>
          <a:p>
            <a:pPr>
              <a:lnSpc>
                <a:spcPct val="150000"/>
              </a:lnSpc>
            </a:pPr>
            <a:r>
              <a:rPr kumimoji="0" lang="en-US" altLang="zh-CN" b="1" dirty="0" smtClean="0">
                <a:solidFill>
                  <a:prstClr val="black"/>
                </a:solidFill>
                <a:latin typeface="楷体" pitchFamily="49" charset="-122"/>
                <a:ea typeface="楷体" pitchFamily="49" charset="-122"/>
              </a:rPr>
              <a:t>5</a:t>
            </a:r>
            <a:r>
              <a:rPr kumimoji="0" lang="zh-CN" altLang="en-US" b="1" dirty="0" smtClean="0">
                <a:solidFill>
                  <a:prstClr val="black"/>
                </a:solidFill>
                <a:latin typeface="楷体" pitchFamily="49" charset="-122"/>
                <a:ea typeface="楷体" pitchFamily="49" charset="-122"/>
              </a:rPr>
              <a:t>）流动点和凝固点低，闪点和燃点高；</a:t>
            </a:r>
            <a:endParaRPr kumimoji="0" lang="en-US" altLang="zh-CN" b="1" dirty="0" smtClean="0">
              <a:solidFill>
                <a:prstClr val="black"/>
              </a:solidFill>
              <a:latin typeface="楷体" pitchFamily="49" charset="-122"/>
              <a:ea typeface="楷体" pitchFamily="49" charset="-122"/>
            </a:endParaRPr>
          </a:p>
          <a:p>
            <a:pPr>
              <a:lnSpc>
                <a:spcPct val="150000"/>
              </a:lnSpc>
            </a:pPr>
            <a:r>
              <a:rPr kumimoji="0" lang="en-US" altLang="zh-CN" b="1" dirty="0" smtClean="0">
                <a:solidFill>
                  <a:prstClr val="black"/>
                </a:solidFill>
                <a:latin typeface="楷体" pitchFamily="49" charset="-122"/>
                <a:ea typeface="楷体" pitchFamily="49" charset="-122"/>
              </a:rPr>
              <a:t>6</a:t>
            </a:r>
            <a:r>
              <a:rPr kumimoji="0" lang="zh-CN" altLang="en-US" b="1" dirty="0" smtClean="0">
                <a:solidFill>
                  <a:prstClr val="black"/>
                </a:solidFill>
                <a:latin typeface="楷体" pitchFamily="49" charset="-122"/>
                <a:ea typeface="楷体" pitchFamily="49" charset="-122"/>
              </a:rPr>
              <a:t>）对人体无害，与产品和环境相容。</a:t>
            </a:r>
            <a:endParaRPr lang="zh-CN" altLang="en-US" dirty="0"/>
          </a:p>
        </p:txBody>
      </p:sp>
    </p:spTree>
    <p:extLst>
      <p:ext uri="{BB962C8B-B14F-4D97-AF65-F5344CB8AC3E}">
        <p14:creationId xmlns:p14="http://schemas.microsoft.com/office/powerpoint/2010/main" val="410681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7704" y="1628800"/>
            <a:ext cx="4716356" cy="715581"/>
          </a:xfrm>
          <a:prstGeom prst="rect">
            <a:avLst/>
          </a:prstGeom>
        </p:spPr>
        <p:txBody>
          <a:bodyPr wrap="none">
            <a:spAutoFit/>
          </a:bodyPr>
          <a:lstStyle/>
          <a:p>
            <a:pPr algn="ctr">
              <a:lnSpc>
                <a:spcPct val="150000"/>
              </a:lnSpc>
              <a:spcBef>
                <a:spcPts val="0"/>
              </a:spcBef>
            </a:pPr>
            <a:r>
              <a:rPr kumimoji="0" lang="zh-CN" altLang="en-US" sz="3200" b="1" dirty="0">
                <a:latin typeface="楷体" pitchFamily="49" charset="-122"/>
                <a:ea typeface="楷体" pitchFamily="49" charset="-122"/>
              </a:rPr>
              <a:t>液压传动工作介质的选用</a:t>
            </a:r>
          </a:p>
        </p:txBody>
      </p:sp>
      <p:sp>
        <p:nvSpPr>
          <p:cNvPr id="3" name="矩形 2"/>
          <p:cNvSpPr/>
          <p:nvPr/>
        </p:nvSpPr>
        <p:spPr>
          <a:xfrm>
            <a:off x="2771800" y="3212976"/>
            <a:ext cx="3251211" cy="2800767"/>
          </a:xfrm>
          <a:prstGeom prst="rect">
            <a:avLst/>
          </a:prstGeom>
        </p:spPr>
        <p:txBody>
          <a:bodyPr wrap="none">
            <a:spAutoFit/>
          </a:bodyPr>
          <a:lstStyle/>
          <a:p>
            <a:pPr>
              <a:spcBef>
                <a:spcPct val="50000"/>
              </a:spcBef>
            </a:pPr>
            <a:r>
              <a:rPr lang="en-US" altLang="zh-CN" sz="2800" b="1" dirty="0">
                <a:latin typeface="楷体"/>
                <a:ea typeface="楷体"/>
              </a:rPr>
              <a:t>① </a:t>
            </a:r>
            <a:r>
              <a:rPr lang="zh-CN" altLang="en-US" sz="2800" b="1" dirty="0">
                <a:latin typeface="楷体" pitchFamily="49" charset="-122"/>
                <a:ea typeface="楷体" pitchFamily="49" charset="-122"/>
              </a:rPr>
              <a:t>系统的工作</a:t>
            </a:r>
            <a:r>
              <a:rPr lang="zh-CN" altLang="en-US" sz="2800" b="1" dirty="0" smtClean="0">
                <a:latin typeface="楷体" pitchFamily="49" charset="-122"/>
                <a:ea typeface="楷体" pitchFamily="49" charset="-122"/>
              </a:rPr>
              <a:t>条件</a:t>
            </a:r>
            <a:endParaRPr lang="en-US" altLang="zh-CN" sz="2800" b="1" dirty="0" smtClean="0">
              <a:latin typeface="楷体" pitchFamily="49" charset="-122"/>
              <a:ea typeface="楷体" pitchFamily="49" charset="-122"/>
            </a:endParaRPr>
          </a:p>
          <a:p>
            <a:pPr>
              <a:lnSpc>
                <a:spcPct val="150000"/>
              </a:lnSpc>
              <a:spcBef>
                <a:spcPct val="50000"/>
              </a:spcBef>
            </a:pPr>
            <a:r>
              <a:rPr lang="en-US" altLang="zh-CN" sz="2800" b="1" dirty="0" smtClean="0">
                <a:latin typeface="楷体"/>
                <a:ea typeface="楷体"/>
              </a:rPr>
              <a:t>② </a:t>
            </a:r>
            <a:r>
              <a:rPr lang="zh-CN" altLang="en-US" sz="2800" b="1" dirty="0">
                <a:latin typeface="楷体" pitchFamily="49" charset="-122"/>
                <a:ea typeface="楷体" pitchFamily="49" charset="-122"/>
              </a:rPr>
              <a:t>系统的</a:t>
            </a:r>
            <a:r>
              <a:rPr lang="zh-CN" altLang="en-US" sz="2800" b="1" dirty="0" smtClean="0">
                <a:latin typeface="楷体" pitchFamily="49" charset="-122"/>
                <a:ea typeface="楷体" pitchFamily="49" charset="-122"/>
              </a:rPr>
              <a:t>工作环境</a:t>
            </a:r>
            <a:endParaRPr lang="en-US" altLang="zh-CN" sz="2800" b="1" dirty="0" smtClean="0">
              <a:latin typeface="楷体" pitchFamily="49" charset="-122"/>
              <a:ea typeface="楷体" pitchFamily="49" charset="-122"/>
            </a:endParaRPr>
          </a:p>
          <a:p>
            <a:pPr>
              <a:lnSpc>
                <a:spcPct val="150000"/>
              </a:lnSpc>
              <a:spcBef>
                <a:spcPct val="50000"/>
              </a:spcBef>
            </a:pPr>
            <a:r>
              <a:rPr lang="en-US" altLang="zh-CN" sz="2800" b="1" dirty="0">
                <a:latin typeface="楷体"/>
                <a:ea typeface="楷体"/>
              </a:rPr>
              <a:t>③ </a:t>
            </a:r>
            <a:r>
              <a:rPr lang="zh-CN" altLang="en-US" sz="2800" b="1" dirty="0">
                <a:latin typeface="楷体" pitchFamily="49" charset="-122"/>
                <a:ea typeface="楷体" pitchFamily="49" charset="-122"/>
              </a:rPr>
              <a:t>综合经济分析</a:t>
            </a:r>
          </a:p>
          <a:p>
            <a:pPr>
              <a:spcBef>
                <a:spcPct val="50000"/>
              </a:spcBef>
            </a:pPr>
            <a:endParaRPr lang="zh-CN" altLang="en-US" b="1" dirty="0">
              <a:latin typeface="楷体" pitchFamily="49" charset="-122"/>
              <a:ea typeface="楷体" pitchFamily="49" charset="-122"/>
            </a:endParaRPr>
          </a:p>
        </p:txBody>
      </p:sp>
    </p:spTree>
    <p:extLst>
      <p:ext uri="{BB962C8B-B14F-4D97-AF65-F5344CB8AC3E}">
        <p14:creationId xmlns:p14="http://schemas.microsoft.com/office/powerpoint/2010/main" val="24988678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Rectangle 17"/>
          <p:cNvSpPr>
            <a:spLocks noChangeArrowheads="1"/>
          </p:cNvSpPr>
          <p:nvPr/>
        </p:nvSpPr>
        <p:spPr bwMode="auto">
          <a:xfrm>
            <a:off x="1159030" y="1772816"/>
            <a:ext cx="32512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dirty="0" smtClean="0">
                <a:latin typeface="楷体"/>
                <a:ea typeface="楷体"/>
              </a:rPr>
              <a:t>① </a:t>
            </a:r>
            <a:r>
              <a:rPr lang="zh-CN" altLang="en-US" sz="2800" b="1" dirty="0" smtClean="0">
                <a:latin typeface="楷体" pitchFamily="49" charset="-122"/>
                <a:ea typeface="楷体" pitchFamily="49" charset="-122"/>
              </a:rPr>
              <a:t>系统</a:t>
            </a:r>
            <a:r>
              <a:rPr lang="zh-CN" altLang="en-US" sz="2800" b="1" dirty="0">
                <a:latin typeface="楷体" pitchFamily="49" charset="-122"/>
                <a:ea typeface="楷体" pitchFamily="49" charset="-122"/>
              </a:rPr>
              <a:t>的工作条件</a:t>
            </a:r>
          </a:p>
        </p:txBody>
      </p:sp>
      <p:sp>
        <p:nvSpPr>
          <p:cNvPr id="2" name="矩形 1"/>
          <p:cNvSpPr/>
          <p:nvPr/>
        </p:nvSpPr>
        <p:spPr>
          <a:xfrm>
            <a:off x="1159030" y="2420888"/>
            <a:ext cx="7229394" cy="3329758"/>
          </a:xfrm>
          <a:prstGeom prst="rect">
            <a:avLst/>
          </a:prstGeom>
        </p:spPr>
        <p:txBody>
          <a:bodyPr wrap="square">
            <a:spAutoFit/>
          </a:bodyPr>
          <a:lstStyle/>
          <a:p>
            <a:pPr eaLnBrk="1" hangingPunct="1">
              <a:lnSpc>
                <a:spcPct val="150000"/>
              </a:lnSpc>
              <a:spcBef>
                <a:spcPts val="0"/>
              </a:spcBef>
            </a:pPr>
            <a:r>
              <a:rPr lang="zh-CN" altLang="en-US" b="1" dirty="0" smtClean="0">
                <a:latin typeface="楷体" pitchFamily="49" charset="-122"/>
                <a:ea typeface="楷体" pitchFamily="49" charset="-122"/>
              </a:rPr>
              <a:t>    按</a:t>
            </a:r>
            <a:r>
              <a:rPr lang="zh-CN" altLang="en-US" b="1" dirty="0">
                <a:latin typeface="楷体" pitchFamily="49" charset="-122"/>
                <a:ea typeface="楷体" pitchFamily="49" charset="-122"/>
              </a:rPr>
              <a:t>系统中液压元件类型来确定工作介质的</a:t>
            </a:r>
            <a:r>
              <a:rPr lang="zh-CN" altLang="en-US" b="1" dirty="0">
                <a:solidFill>
                  <a:schemeClr val="hlink"/>
                </a:solidFill>
                <a:latin typeface="楷体" pitchFamily="49" charset="-122"/>
                <a:ea typeface="楷体" pitchFamily="49" charset="-122"/>
              </a:rPr>
              <a:t>粘度</a:t>
            </a:r>
            <a:r>
              <a:rPr lang="zh-CN" altLang="en-US" b="1" dirty="0">
                <a:latin typeface="楷体" pitchFamily="49" charset="-122"/>
                <a:ea typeface="楷体" pitchFamily="49" charset="-122"/>
              </a:rPr>
              <a:t>，同时需考虑工作压力、油膜承载力、润滑性、系统温升、工作介质与密封材料和涂料是否相容。</a:t>
            </a:r>
            <a:endParaRPr lang="en-US" altLang="zh-CN" b="1" dirty="0">
              <a:latin typeface="楷体" pitchFamily="49" charset="-122"/>
              <a:ea typeface="楷体" pitchFamily="49" charset="-122"/>
            </a:endParaRPr>
          </a:p>
          <a:p>
            <a:pPr eaLnBrk="1" hangingPunct="1">
              <a:lnSpc>
                <a:spcPct val="150000"/>
              </a:lnSpc>
              <a:spcBef>
                <a:spcPts val="0"/>
              </a:spcBef>
            </a:pPr>
            <a:endParaRPr lang="zh-CN" altLang="en-US" b="1" dirty="0">
              <a:latin typeface="楷体" pitchFamily="49" charset="-122"/>
              <a:ea typeface="楷体" pitchFamily="49" charset="-122"/>
            </a:endParaRPr>
          </a:p>
          <a:p>
            <a:pPr eaLnBrk="1" hangingPunct="1">
              <a:lnSpc>
                <a:spcPct val="150000"/>
              </a:lnSpc>
              <a:spcBef>
                <a:spcPts val="0"/>
              </a:spcBef>
            </a:pPr>
            <a:r>
              <a:rPr lang="zh-CN" altLang="en-US" b="1" u="sng" dirty="0">
                <a:solidFill>
                  <a:srgbClr val="C00000"/>
                </a:solidFill>
                <a:latin typeface="楷体" pitchFamily="49" charset="-122"/>
                <a:ea typeface="楷体" pitchFamily="49" charset="-122"/>
              </a:rPr>
              <a:t>高温、高压、低速情况下，选用粘度较大的液压油</a:t>
            </a:r>
            <a:endParaRPr lang="en-US" altLang="zh-CN" b="1" u="sng" dirty="0">
              <a:solidFill>
                <a:srgbClr val="C00000"/>
              </a:solidFill>
              <a:latin typeface="楷体" pitchFamily="49" charset="-122"/>
              <a:ea typeface="楷体" pitchFamily="49" charset="-122"/>
            </a:endParaRPr>
          </a:p>
          <a:p>
            <a:pPr eaLnBrk="1" hangingPunct="1">
              <a:lnSpc>
                <a:spcPct val="150000"/>
              </a:lnSpc>
              <a:spcBef>
                <a:spcPts val="0"/>
              </a:spcBef>
            </a:pPr>
            <a:r>
              <a:rPr lang="zh-CN" altLang="en-US" b="1" u="sng" dirty="0">
                <a:solidFill>
                  <a:srgbClr val="C00000"/>
                </a:solidFill>
                <a:latin typeface="楷体" pitchFamily="49" charset="-122"/>
                <a:ea typeface="楷体" pitchFamily="49" charset="-122"/>
              </a:rPr>
              <a:t>低温、低压、高速情况下，选用粘度较小的液压油</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2" y="-29432"/>
            <a:ext cx="9129857" cy="6887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63095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377536" y="1686719"/>
            <a:ext cx="3886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spcBef>
                <a:spcPct val="50000"/>
              </a:spcBef>
              <a:buSzPct val="85000"/>
            </a:pPr>
            <a:r>
              <a:rPr lang="zh-CN" altLang="en-US" sz="2800" b="1" dirty="0">
                <a:latin typeface="楷体" pitchFamily="49" charset="-122"/>
                <a:ea typeface="楷体" pitchFamily="49" charset="-122"/>
              </a:rPr>
              <a:t>系统工作压力较高</a:t>
            </a:r>
          </a:p>
        </p:txBody>
      </p:sp>
      <p:sp>
        <p:nvSpPr>
          <p:cNvPr id="26631" name="Text Box 7"/>
          <p:cNvSpPr txBox="1">
            <a:spLocks noChangeArrowheads="1"/>
          </p:cNvSpPr>
          <p:nvPr/>
        </p:nvSpPr>
        <p:spPr bwMode="auto">
          <a:xfrm>
            <a:off x="685800" y="2928938"/>
            <a:ext cx="3352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spcBef>
                <a:spcPct val="50000"/>
              </a:spcBef>
              <a:buSzPct val="85000"/>
            </a:pPr>
            <a:r>
              <a:rPr lang="zh-CN" altLang="en-US" sz="2800" b="1" dirty="0">
                <a:latin typeface="楷体" pitchFamily="49" charset="-122"/>
                <a:ea typeface="楷体" pitchFamily="49" charset="-122"/>
              </a:rPr>
              <a:t>环境温度较高</a:t>
            </a:r>
          </a:p>
        </p:txBody>
      </p:sp>
      <p:sp>
        <p:nvSpPr>
          <p:cNvPr id="26632" name="Text Box 8"/>
          <p:cNvSpPr txBox="1">
            <a:spLocks noChangeArrowheads="1"/>
          </p:cNvSpPr>
          <p:nvPr/>
        </p:nvSpPr>
        <p:spPr bwMode="auto">
          <a:xfrm>
            <a:off x="5181600" y="2422525"/>
            <a:ext cx="3886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spcBef>
                <a:spcPct val="50000"/>
              </a:spcBef>
              <a:buSzPct val="85000"/>
            </a:pPr>
            <a:r>
              <a:rPr lang="zh-CN" altLang="en-US" sz="2800" b="1" dirty="0">
                <a:solidFill>
                  <a:srgbClr val="008000"/>
                </a:solidFill>
                <a:latin typeface="楷体" pitchFamily="49" charset="-122"/>
                <a:ea typeface="楷体" pitchFamily="49" charset="-122"/>
              </a:rPr>
              <a:t>高粘度液压油</a:t>
            </a:r>
          </a:p>
        </p:txBody>
      </p:sp>
      <p:grpSp>
        <p:nvGrpSpPr>
          <p:cNvPr id="26636" name="Group 12"/>
          <p:cNvGrpSpPr>
            <a:grpSpLocks/>
          </p:cNvGrpSpPr>
          <p:nvPr/>
        </p:nvGrpSpPr>
        <p:grpSpPr bwMode="auto">
          <a:xfrm>
            <a:off x="4038600" y="1976438"/>
            <a:ext cx="1752600" cy="1371600"/>
            <a:chOff x="2544" y="1584"/>
            <a:chExt cx="1104" cy="864"/>
          </a:xfrm>
        </p:grpSpPr>
        <p:sp>
          <p:nvSpPr>
            <p:cNvPr id="43018" name="Line 9"/>
            <p:cNvSpPr>
              <a:spLocks noChangeShapeType="1"/>
            </p:cNvSpPr>
            <p:nvPr/>
          </p:nvSpPr>
          <p:spPr bwMode="auto">
            <a:xfrm>
              <a:off x="2544" y="1584"/>
              <a:ext cx="528" cy="432"/>
            </a:xfrm>
            <a:prstGeom prst="line">
              <a:avLst/>
            </a:prstGeom>
            <a:noFill/>
            <a:ln w="762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19" name="Line 10"/>
            <p:cNvSpPr>
              <a:spLocks noChangeShapeType="1"/>
            </p:cNvSpPr>
            <p:nvPr/>
          </p:nvSpPr>
          <p:spPr bwMode="auto">
            <a:xfrm flipH="1">
              <a:off x="2544" y="2016"/>
              <a:ext cx="528" cy="432"/>
            </a:xfrm>
            <a:prstGeom prst="line">
              <a:avLst/>
            </a:prstGeom>
            <a:noFill/>
            <a:ln w="76200">
              <a:solidFill>
                <a:srgbClr val="FF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020" name="Line 11"/>
            <p:cNvSpPr>
              <a:spLocks noChangeShapeType="1"/>
            </p:cNvSpPr>
            <p:nvPr/>
          </p:nvSpPr>
          <p:spPr bwMode="auto">
            <a:xfrm>
              <a:off x="3072" y="2016"/>
              <a:ext cx="576" cy="0"/>
            </a:xfrm>
            <a:prstGeom prst="line">
              <a:avLst/>
            </a:prstGeom>
            <a:noFill/>
            <a:ln w="76200">
              <a:solidFill>
                <a:srgbClr val="FF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6637" name="Text Box 13"/>
          <p:cNvSpPr txBox="1">
            <a:spLocks noChangeArrowheads="1"/>
          </p:cNvSpPr>
          <p:nvPr/>
        </p:nvSpPr>
        <p:spPr bwMode="auto">
          <a:xfrm>
            <a:off x="647700" y="4403725"/>
            <a:ext cx="3352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buSzPct val="85000"/>
            </a:pPr>
            <a:r>
              <a:rPr lang="zh-CN" altLang="en-US" sz="2800" b="1" dirty="0">
                <a:latin typeface="楷体" pitchFamily="49" charset="-122"/>
                <a:ea typeface="楷体" pitchFamily="49" charset="-122"/>
              </a:rPr>
              <a:t>工作部件运行</a:t>
            </a:r>
          </a:p>
          <a:p>
            <a:pPr algn="ctr" eaLnBrk="1" hangingPunct="1">
              <a:buSzPct val="85000"/>
            </a:pPr>
            <a:r>
              <a:rPr lang="zh-CN" altLang="en-US" sz="2800" b="1" dirty="0">
                <a:latin typeface="楷体" pitchFamily="49" charset="-122"/>
                <a:ea typeface="楷体" pitchFamily="49" charset="-122"/>
              </a:rPr>
              <a:t>速度较高</a:t>
            </a:r>
          </a:p>
        </p:txBody>
      </p:sp>
      <p:sp>
        <p:nvSpPr>
          <p:cNvPr id="26638" name="Line 14"/>
          <p:cNvSpPr>
            <a:spLocks noChangeShapeType="1"/>
          </p:cNvSpPr>
          <p:nvPr/>
        </p:nvSpPr>
        <p:spPr bwMode="auto">
          <a:xfrm>
            <a:off x="3932238" y="5059363"/>
            <a:ext cx="1752600" cy="0"/>
          </a:xfrm>
          <a:prstGeom prst="line">
            <a:avLst/>
          </a:prstGeom>
          <a:noFill/>
          <a:ln w="76200">
            <a:solidFill>
              <a:srgbClr val="FF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9" name="Text Box 15"/>
          <p:cNvSpPr txBox="1">
            <a:spLocks noChangeArrowheads="1"/>
          </p:cNvSpPr>
          <p:nvPr/>
        </p:nvSpPr>
        <p:spPr bwMode="auto">
          <a:xfrm>
            <a:off x="5181600" y="4770438"/>
            <a:ext cx="3886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algn="ctr" eaLnBrk="1" hangingPunct="1">
              <a:spcBef>
                <a:spcPct val="50000"/>
              </a:spcBef>
              <a:buSzPct val="85000"/>
            </a:pPr>
            <a:r>
              <a:rPr lang="zh-CN" altLang="en-US" sz="2800" b="1" dirty="0">
                <a:solidFill>
                  <a:srgbClr val="008000"/>
                </a:solidFill>
                <a:latin typeface="楷体" pitchFamily="49" charset="-122"/>
                <a:ea typeface="楷体" pitchFamily="49" charset="-122"/>
              </a:rPr>
              <a:t>低粘度液压油</a:t>
            </a:r>
          </a:p>
        </p:txBody>
      </p:sp>
      <p:sp>
        <p:nvSpPr>
          <p:cNvPr id="26645" name="WordArt 21">
            <a:hlinkClick r:id="rId2" action="ppaction://hlinksldjump"/>
          </p:cNvPr>
          <p:cNvSpPr>
            <a:spLocks noChangeArrowheads="1" noChangeShapeType="1" noTextEdit="1"/>
          </p:cNvSpPr>
          <p:nvPr/>
        </p:nvSpPr>
        <p:spPr bwMode="auto">
          <a:xfrm>
            <a:off x="6948488" y="6092825"/>
            <a:ext cx="1809750" cy="3619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zh-CN" altLang="en-US" sz="2800" b="1" kern="10" spc="560">
              <a:gradFill rotWithShape="1">
                <a:gsLst>
                  <a:gs pos="0">
                    <a:srgbClr val="AAAAAA"/>
                  </a:gs>
                  <a:gs pos="100000">
                    <a:srgbClr val="FFFFFF"/>
                  </a:gs>
                </a:gsLst>
                <a:lin ang="5400000" scaled="1"/>
              </a:gradFill>
              <a:effectLst>
                <a:outerShdw dist="45791" dir="3378596" algn="ctr" rotWithShape="0">
                  <a:srgbClr val="4D4D4D">
                    <a:alpha val="79999"/>
                  </a:srgbClr>
                </a:outerShdw>
              </a:effectLst>
              <a:latin typeface="华文新魏"/>
              <a:ea typeface="华文新魏"/>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Grp="1" noRot="1" noChangeArrowheads="1"/>
          </p:cNvSpPr>
          <p:nvPr>
            <p:ph type="title"/>
          </p:nvPr>
        </p:nvSpPr>
        <p:spPr>
          <a:xfrm>
            <a:off x="0" y="-14064"/>
            <a:ext cx="9144000" cy="1066800"/>
          </a:xfrm>
          <a:solidFill>
            <a:schemeClr val="bg2"/>
          </a:solidFill>
          <a:ln>
            <a:solidFill>
              <a:schemeClr val="tx2"/>
            </a:solidFill>
          </a:ln>
          <a:extLst/>
        </p:spPr>
        <p:txBody>
          <a:bodyPr>
            <a:normAutofit/>
          </a:bodyPr>
          <a:lstStyle/>
          <a:p>
            <a:pPr algn="ctr">
              <a:lnSpc>
                <a:spcPct val="200000"/>
              </a:lnSpc>
              <a:defRPr/>
            </a:pPr>
            <a:r>
              <a:rPr lang="zh-CN" altLang="en-US" sz="2800" b="1" dirty="0" smtClean="0">
                <a:solidFill>
                  <a:schemeClr val="tx1"/>
                </a:solidFill>
                <a:latin typeface="楷体" pitchFamily="49" charset="-122"/>
                <a:ea typeface="楷体" pitchFamily="49" charset="-122"/>
              </a:rPr>
              <a:t>液压油运动粘度</a:t>
            </a:r>
            <a:r>
              <a:rPr lang="zh-CN" altLang="en-US" sz="2800" b="1" dirty="0">
                <a:solidFill>
                  <a:schemeClr val="tx1"/>
                </a:solidFill>
                <a:latin typeface="楷体" pitchFamily="49" charset="-122"/>
                <a:ea typeface="楷体" pitchFamily="49" charset="-122"/>
              </a:rPr>
              <a:t>推荐使用范围</a:t>
            </a:r>
          </a:p>
        </p:txBody>
      </p:sp>
      <p:sp>
        <p:nvSpPr>
          <p:cNvPr id="39939" name="Rectangle 5"/>
          <p:cNvSpPr>
            <a:spLocks noChangeArrowheads="1"/>
          </p:cNvSpPr>
          <p:nvPr/>
        </p:nvSpPr>
        <p:spPr bwMode="auto">
          <a:xfrm>
            <a:off x="0" y="2378075"/>
            <a:ext cx="9144000" cy="0"/>
          </a:xfrm>
          <a:prstGeom prst="rect">
            <a:avLst/>
          </a:prstGeom>
          <a:solidFill>
            <a:srgbClr val="99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9981" name="Group 45"/>
          <p:cNvGraphicFramePr>
            <a:graphicFrameLocks noGrp="1"/>
          </p:cNvGraphicFramePr>
          <p:nvPr>
            <p:extLst>
              <p:ext uri="{D42A27DB-BD31-4B8C-83A1-F6EECF244321}">
                <p14:modId xmlns:p14="http://schemas.microsoft.com/office/powerpoint/2010/main" val="4116229862"/>
              </p:ext>
            </p:extLst>
          </p:nvPr>
        </p:nvGraphicFramePr>
        <p:xfrm>
          <a:off x="0" y="1052735"/>
          <a:ext cx="9144001" cy="5805264"/>
        </p:xfrm>
        <a:graphic>
          <a:graphicData uri="http://schemas.openxmlformats.org/drawingml/2006/table">
            <a:tbl>
              <a:tblPr/>
              <a:tblGrid>
                <a:gridCol w="678148"/>
                <a:gridCol w="2729087"/>
                <a:gridCol w="2828061"/>
                <a:gridCol w="2908705"/>
              </a:tblGrid>
              <a:tr h="898838">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环境温度</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5 ℃</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40 ℃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40 ℃</a:t>
                      </a:r>
                      <a:r>
                        <a:rPr kumimoji="0" lang="zh-CN" altLang="en-US" sz="1800" b="1" i="0" u="none" strike="noStrike" cap="none" normalizeH="0" baseline="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80 ℃ </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711392">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粘    度</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40 ℃</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粘度</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(mm</a:t>
                      </a:r>
                      <a:r>
                        <a:rPr kumimoji="0" lang="en-US" altLang="zh-CN" sz="1800" b="1" i="0" u="none" strike="noStrike" cap="none" normalizeH="0" baseline="30000" dirty="0" smtClean="0">
                          <a:ln>
                            <a:noFill/>
                          </a:ln>
                          <a:solidFill>
                            <a:schemeClr val="tx1"/>
                          </a:solidFill>
                          <a:effectLst/>
                          <a:latin typeface="楷体" pitchFamily="49" charset="-122"/>
                          <a:ea typeface="楷体" pitchFamily="49" charset="-122"/>
                        </a:rPr>
                        <a:t>2</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40 ℃</a:t>
                      </a:r>
                      <a:r>
                        <a:rPr kumimoji="0" lang="zh-CN" altLang="en-US" sz="1800" b="1" i="0" u="none" strike="noStrike" cap="none" normalizeH="0" baseline="0" smtClean="0">
                          <a:ln>
                            <a:noFill/>
                          </a:ln>
                          <a:solidFill>
                            <a:schemeClr val="tx1"/>
                          </a:solidFill>
                          <a:effectLst/>
                          <a:latin typeface="楷体" pitchFamily="49" charset="-122"/>
                          <a:ea typeface="楷体" pitchFamily="49" charset="-122"/>
                        </a:rPr>
                        <a:t>粘度</a:t>
                      </a: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(mm</a:t>
                      </a:r>
                      <a:r>
                        <a:rPr kumimoji="0" lang="en-US" altLang="zh-CN" sz="1800" b="1" i="0" u="none" strike="noStrike" cap="none" normalizeH="0" baseline="30000" smtClean="0">
                          <a:ln>
                            <a:noFill/>
                          </a:ln>
                          <a:solidFill>
                            <a:schemeClr val="tx1"/>
                          </a:solidFill>
                          <a:effectLst/>
                          <a:latin typeface="楷体" pitchFamily="49" charset="-122"/>
                          <a:ea typeface="楷体" pitchFamily="49" charset="-122"/>
                        </a:rPr>
                        <a:t>2</a:t>
                      </a: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/s) </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739135">
                <a:tc row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pitchFamily="2" charset="-122"/>
                        </a:rPr>
                        <a:t>液 </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pitchFamily="2" charset="-122"/>
                        </a:rPr>
                        <a:t>压 </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pitchFamily="2" charset="-122"/>
                        </a:rPr>
                        <a:t>泵 </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pitchFamily="2" charset="-122"/>
                        </a:rPr>
                        <a:t>类 </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Arial" charset="0"/>
                          <a:ea typeface="宋体" pitchFamily="2" charset="-122"/>
                        </a:rPr>
                        <a:t>型</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齿     轮     泵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30</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70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110</a:t>
                      </a:r>
                      <a:r>
                        <a:rPr kumimoji="0" lang="zh-CN" altLang="en-US" sz="1800" b="1" i="0" u="none" strike="noStrike" cap="none" normalizeH="0" baseline="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54 </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1230569">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zh-CN" altLang="en-US" sz="1800" b="1" i="0" u="none" strike="noStrike" cap="none" normalizeH="0" baseline="0" smtClean="0">
                          <a:ln>
                            <a:noFill/>
                          </a:ln>
                          <a:solidFill>
                            <a:schemeClr val="tx1"/>
                          </a:solidFill>
                          <a:effectLst/>
                          <a:latin typeface="楷体" pitchFamily="49" charset="-122"/>
                          <a:ea typeface="楷体" pitchFamily="49" charset="-122"/>
                        </a:rPr>
                        <a:t>叶 片 泵 </a:t>
                      </a:r>
                      <a:r>
                        <a:rPr kumimoji="0" lang="en-US" altLang="zh-CN" sz="1800" b="1" i="1" u="none" strike="noStrike" cap="none" normalizeH="0" baseline="0" smtClean="0">
                          <a:ln>
                            <a:noFill/>
                          </a:ln>
                          <a:solidFill>
                            <a:schemeClr val="tx1"/>
                          </a:solidFill>
                          <a:effectLst/>
                          <a:latin typeface="楷体" pitchFamily="49" charset="-122"/>
                          <a:ea typeface="楷体" pitchFamily="49" charset="-122"/>
                        </a:rPr>
                        <a:t>p≤ </a:t>
                      </a: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7 MPa </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30</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50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43</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77 </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74111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叶 片 泵 </a:t>
                      </a:r>
                      <a:r>
                        <a:rPr kumimoji="0" lang="en-US" altLang="zh-CN" sz="1800" b="1" i="1" u="none" strike="noStrike" cap="none" normalizeH="0" baseline="0" dirty="0" smtClean="0">
                          <a:ln>
                            <a:noFill/>
                          </a:ln>
                          <a:solidFill>
                            <a:schemeClr val="tx1"/>
                          </a:solidFill>
                          <a:effectLst/>
                          <a:latin typeface="楷体" pitchFamily="49" charset="-122"/>
                          <a:ea typeface="楷体" pitchFamily="49" charset="-122"/>
                        </a:rPr>
                        <a:t>p</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7 </a:t>
                      </a:r>
                      <a:r>
                        <a:rPr kumimoji="0" lang="en-US" altLang="zh-CN" sz="1800" b="1" i="0" u="none" strike="noStrike" cap="none" normalizeH="0" baseline="0" dirty="0" err="1" smtClean="0">
                          <a:ln>
                            <a:noFill/>
                          </a:ln>
                          <a:solidFill>
                            <a:schemeClr val="tx1"/>
                          </a:solidFill>
                          <a:effectLst/>
                          <a:latin typeface="楷体" pitchFamily="49" charset="-122"/>
                          <a:ea typeface="楷体" pitchFamily="49" charset="-122"/>
                        </a:rPr>
                        <a:t>MPa</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 </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54</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70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65</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95 </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74111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轴 向 式 柱 塞 泵 </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43</a:t>
                      </a:r>
                      <a:r>
                        <a:rPr kumimoji="0" lang="zh-CN" altLang="en-US" sz="1800" b="1" i="0" u="none" strike="noStrike" cap="none" normalizeH="0" baseline="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77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70</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172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r h="74309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zh-CN" altLang="en-US" sz="1800" b="1" i="0" u="none" strike="noStrike" cap="none" normalizeH="0" baseline="0" smtClean="0">
                          <a:ln>
                            <a:noFill/>
                          </a:ln>
                          <a:solidFill>
                            <a:schemeClr val="tx1"/>
                          </a:solidFill>
                          <a:effectLst/>
                          <a:latin typeface="楷体" pitchFamily="49" charset="-122"/>
                          <a:ea typeface="楷体" pitchFamily="49" charset="-122"/>
                        </a:rPr>
                        <a:t>径 向 式 柱 塞 泵 </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30</a:t>
                      </a:r>
                      <a:r>
                        <a:rPr kumimoji="0" lang="zh-CN" altLang="en-US" sz="1800" b="1" i="0" u="none" strike="noStrike" cap="none" normalizeH="0" baseline="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smtClean="0">
                          <a:ln>
                            <a:noFill/>
                          </a:ln>
                          <a:solidFill>
                            <a:schemeClr val="tx1"/>
                          </a:solidFill>
                          <a:effectLst/>
                          <a:latin typeface="楷体" pitchFamily="49" charset="-122"/>
                          <a:ea typeface="楷体" pitchFamily="49" charset="-122"/>
                        </a:rPr>
                        <a:t>128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2819400" algn="l"/>
                        </a:tabLst>
                      </a:pP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65</a:t>
                      </a:r>
                      <a:r>
                        <a:rPr kumimoji="0" lang="zh-CN" altLang="en-US" sz="1800" b="1" i="0" u="none" strike="noStrike" cap="none" normalizeH="0" baseline="0" dirty="0" smtClean="0">
                          <a:ln>
                            <a:noFill/>
                          </a:ln>
                          <a:solidFill>
                            <a:schemeClr val="tx1"/>
                          </a:solidFill>
                          <a:effectLst/>
                          <a:latin typeface="楷体" pitchFamily="49" charset="-122"/>
                          <a:ea typeface="楷体" pitchFamily="49" charset="-122"/>
                        </a:rPr>
                        <a:t>～</a:t>
                      </a:r>
                      <a:r>
                        <a:rPr kumimoji="0" lang="en-US" altLang="zh-CN" sz="1800" b="1" i="0" u="none" strike="noStrike" cap="none" normalizeH="0" baseline="0" dirty="0" smtClean="0">
                          <a:ln>
                            <a:noFill/>
                          </a:ln>
                          <a:solidFill>
                            <a:schemeClr val="tx1"/>
                          </a:solidFill>
                          <a:effectLst/>
                          <a:latin typeface="楷体" pitchFamily="49" charset="-122"/>
                          <a:ea typeface="楷体" pitchFamily="49" charset="-122"/>
                        </a:rPr>
                        <a:t>270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CCCC"/>
                    </a:solidFill>
                  </a:tcPr>
                </a:tc>
              </a:tr>
            </a:tbl>
          </a:graphicData>
        </a:graphic>
      </p:graphicFrame>
    </p:spTree>
    <p:extLst>
      <p:ext uri="{BB962C8B-B14F-4D97-AF65-F5344CB8AC3E}">
        <p14:creationId xmlns:p14="http://schemas.microsoft.com/office/powerpoint/2010/main" val="21345895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2051720" y="2924944"/>
            <a:ext cx="4362092" cy="3600986"/>
          </a:xfrm>
          <a:prstGeom prst="rect">
            <a:avLst/>
          </a:prstGeom>
        </p:spPr>
        <p:txBody>
          <a:bodyPr wrap="none">
            <a:spAutoFit/>
          </a:bodyPr>
          <a:lstStyle/>
          <a:p>
            <a:pPr marL="273050" lvl="0" indent="-273050">
              <a:spcBef>
                <a:spcPct val="20000"/>
              </a:spcBef>
              <a:spcAft>
                <a:spcPct val="50000"/>
              </a:spcAft>
              <a:buClr>
                <a:srgbClr val="0BD0D9"/>
              </a:buClr>
              <a:buSzPct val="95000"/>
            </a:pPr>
            <a:r>
              <a:rPr kumimoji="0" lang="en-US" altLang="zh-CN" b="1" dirty="0" smtClean="0">
                <a:solidFill>
                  <a:prstClr val="black"/>
                </a:solidFill>
                <a:latin typeface="楷体" pitchFamily="49" charset="-122"/>
                <a:ea typeface="楷体" pitchFamily="49" charset="-122"/>
              </a:rPr>
              <a:t>1</a:t>
            </a:r>
            <a:r>
              <a:rPr kumimoji="0" lang="zh-CN" altLang="en-US" b="1" dirty="0" smtClean="0">
                <a:solidFill>
                  <a:prstClr val="black"/>
                </a:solidFill>
                <a:latin typeface="楷体" pitchFamily="49" charset="-122"/>
                <a:ea typeface="楷体" pitchFamily="49" charset="-122"/>
              </a:rPr>
              <a:t>、</a:t>
            </a:r>
            <a:r>
              <a:rPr kumimoji="0" lang="zh-CN" altLang="en-US" b="1" dirty="0">
                <a:solidFill>
                  <a:prstClr val="black"/>
                </a:solidFill>
                <a:latin typeface="楷体" pitchFamily="49" charset="-122"/>
                <a:ea typeface="楷体" pitchFamily="49" charset="-122"/>
              </a:rPr>
              <a:t>液压油在液压系统的</a:t>
            </a:r>
            <a:r>
              <a:rPr kumimoji="0" lang="zh-CN" altLang="en-US" b="1" dirty="0" smtClean="0">
                <a:solidFill>
                  <a:prstClr val="black"/>
                </a:solidFill>
                <a:latin typeface="楷体" pitchFamily="49" charset="-122"/>
                <a:ea typeface="楷体" pitchFamily="49" charset="-122"/>
              </a:rPr>
              <a:t>作用</a:t>
            </a:r>
            <a:endParaRPr kumimoji="0" lang="en-US" altLang="zh-CN" b="1" dirty="0" smtClean="0">
              <a:solidFill>
                <a:prstClr val="black"/>
              </a:solidFill>
              <a:latin typeface="楷体" pitchFamily="49" charset="-122"/>
              <a:ea typeface="楷体" pitchFamily="49" charset="-122"/>
            </a:endParaRPr>
          </a:p>
          <a:p>
            <a:pPr marL="273050" indent="-273050">
              <a:spcBef>
                <a:spcPct val="20000"/>
              </a:spcBef>
              <a:spcAft>
                <a:spcPct val="50000"/>
              </a:spcAft>
              <a:buClr>
                <a:srgbClr val="0BD0D9"/>
              </a:buClr>
              <a:buSzPct val="95000"/>
            </a:pPr>
            <a:r>
              <a:rPr kumimoji="0" lang="en-US" altLang="zh-CN" b="1" dirty="0">
                <a:solidFill>
                  <a:prstClr val="black"/>
                </a:solidFill>
                <a:latin typeface="楷体" pitchFamily="49" charset="-122"/>
                <a:ea typeface="楷体" pitchFamily="49" charset="-122"/>
              </a:rPr>
              <a:t>2</a:t>
            </a:r>
            <a:r>
              <a:rPr kumimoji="0" lang="zh-CN" altLang="en-US" b="1" dirty="0">
                <a:solidFill>
                  <a:prstClr val="black"/>
                </a:solidFill>
                <a:latin typeface="楷体" pitchFamily="49" charset="-122"/>
                <a:ea typeface="楷体" pitchFamily="49" charset="-122"/>
              </a:rPr>
              <a:t>、液压油的</a:t>
            </a:r>
            <a:r>
              <a:rPr kumimoji="0" lang="zh-CN" altLang="en-US" b="1" dirty="0" smtClean="0">
                <a:solidFill>
                  <a:prstClr val="black"/>
                </a:solidFill>
                <a:latin typeface="楷体" pitchFamily="49" charset="-122"/>
                <a:ea typeface="楷体" pitchFamily="49" charset="-122"/>
              </a:rPr>
              <a:t>分类</a:t>
            </a:r>
            <a:endParaRPr kumimoji="0" lang="en-US" altLang="zh-CN" b="1" dirty="0" smtClean="0">
              <a:solidFill>
                <a:prstClr val="black"/>
              </a:solidFill>
              <a:latin typeface="楷体" pitchFamily="49" charset="-122"/>
              <a:ea typeface="楷体" pitchFamily="49" charset="-122"/>
            </a:endParaRPr>
          </a:p>
          <a:p>
            <a:pPr marL="273050" indent="-273050">
              <a:spcBef>
                <a:spcPct val="20000"/>
              </a:spcBef>
              <a:spcAft>
                <a:spcPct val="50000"/>
              </a:spcAft>
              <a:buClr>
                <a:srgbClr val="0BD0D9"/>
              </a:buClr>
              <a:buSzPct val="95000"/>
            </a:pPr>
            <a:r>
              <a:rPr lang="en-US" altLang="zh-CN" b="1" dirty="0">
                <a:latin typeface="楷体" pitchFamily="49" charset="-122"/>
                <a:ea typeface="楷体" pitchFamily="49" charset="-122"/>
              </a:rPr>
              <a:t>3</a:t>
            </a:r>
            <a:r>
              <a:rPr lang="zh-CN" altLang="en-US" b="1" dirty="0">
                <a:latin typeface="楷体" pitchFamily="49" charset="-122"/>
                <a:ea typeface="楷体" pitchFamily="49" charset="-122"/>
              </a:rPr>
              <a:t>、液压油的</a:t>
            </a:r>
            <a:r>
              <a:rPr lang="zh-CN" altLang="en-US" b="1" dirty="0" smtClean="0">
                <a:latin typeface="楷体" pitchFamily="49" charset="-122"/>
                <a:ea typeface="楷体" pitchFamily="49" charset="-122"/>
              </a:rPr>
              <a:t>物理性质</a:t>
            </a:r>
            <a:endParaRPr lang="en-US" altLang="zh-CN" b="1" dirty="0" smtClean="0">
              <a:latin typeface="楷体" pitchFamily="49" charset="-122"/>
              <a:ea typeface="楷体" pitchFamily="49" charset="-122"/>
            </a:endParaRPr>
          </a:p>
          <a:p>
            <a:pPr marL="273050" indent="-273050">
              <a:spcBef>
                <a:spcPct val="20000"/>
              </a:spcBef>
              <a:spcAft>
                <a:spcPct val="50000"/>
              </a:spcAft>
              <a:buClr>
                <a:srgbClr val="0BD0D9"/>
              </a:buClr>
              <a:buSzPct val="95000"/>
            </a:pPr>
            <a:r>
              <a:rPr lang="en-US" altLang="zh-CN" b="1" dirty="0" smtClean="0">
                <a:latin typeface="楷体" pitchFamily="49" charset="-122"/>
                <a:ea typeface="楷体" pitchFamily="49" charset="-122"/>
              </a:rPr>
              <a:t>4</a:t>
            </a:r>
            <a:r>
              <a:rPr lang="zh-CN" altLang="en-US" b="1" dirty="0" smtClean="0">
                <a:latin typeface="楷体" pitchFamily="49" charset="-122"/>
                <a:ea typeface="楷体" pitchFamily="49" charset="-122"/>
              </a:rPr>
              <a:t>、</a:t>
            </a:r>
            <a:r>
              <a:rPr kumimoji="0" lang="zh-CN" altLang="en-US" b="1" dirty="0" smtClean="0">
                <a:latin typeface="楷体" pitchFamily="49" charset="-122"/>
                <a:ea typeface="楷体" pitchFamily="49" charset="-122"/>
              </a:rPr>
              <a:t>液压</a:t>
            </a:r>
            <a:r>
              <a:rPr kumimoji="0" lang="zh-CN" altLang="en-US" b="1" dirty="0">
                <a:latin typeface="楷体" pitchFamily="49" charset="-122"/>
                <a:ea typeface="楷体" pitchFamily="49" charset="-122"/>
              </a:rPr>
              <a:t>系统</a:t>
            </a:r>
            <a:r>
              <a:rPr kumimoji="0" lang="zh-CN" altLang="en-US" b="1" dirty="0" smtClean="0">
                <a:latin typeface="楷体" pitchFamily="49" charset="-122"/>
                <a:ea typeface="楷体" pitchFamily="49" charset="-122"/>
              </a:rPr>
              <a:t>对</a:t>
            </a:r>
            <a:r>
              <a:rPr kumimoji="0" lang="zh-CN" altLang="en-US" b="1" dirty="0">
                <a:latin typeface="楷体" pitchFamily="49" charset="-122"/>
                <a:ea typeface="楷体" pitchFamily="49" charset="-122"/>
              </a:rPr>
              <a:t>工作介质的要求</a:t>
            </a:r>
            <a:endParaRPr lang="zh-CN" altLang="en-US" b="1" dirty="0">
              <a:latin typeface="楷体" pitchFamily="49" charset="-122"/>
              <a:ea typeface="楷体" pitchFamily="49" charset="-122"/>
            </a:endParaRPr>
          </a:p>
          <a:p>
            <a:pPr marL="273050" indent="-273050">
              <a:spcBef>
                <a:spcPct val="20000"/>
              </a:spcBef>
              <a:spcAft>
                <a:spcPct val="50000"/>
              </a:spcAft>
              <a:buClr>
                <a:srgbClr val="0BD0D9"/>
              </a:buClr>
              <a:buSzPct val="95000"/>
            </a:pPr>
            <a:endParaRPr kumimoji="0" lang="zh-CN" altLang="en-US" b="1" dirty="0">
              <a:solidFill>
                <a:prstClr val="black"/>
              </a:solidFill>
              <a:latin typeface="楷体" pitchFamily="49" charset="-122"/>
              <a:ea typeface="楷体" pitchFamily="49" charset="-122"/>
            </a:endParaRPr>
          </a:p>
          <a:p>
            <a:pPr marL="273050" lvl="0" indent="-273050">
              <a:spcBef>
                <a:spcPct val="20000"/>
              </a:spcBef>
              <a:spcAft>
                <a:spcPct val="50000"/>
              </a:spcAft>
              <a:buClr>
                <a:srgbClr val="0BD0D9"/>
              </a:buClr>
              <a:buSzPct val="95000"/>
            </a:pPr>
            <a:endParaRPr kumimoji="0" lang="zh-CN" altLang="en-US" b="1" dirty="0">
              <a:solidFill>
                <a:prstClr val="black"/>
              </a:solidFill>
              <a:latin typeface="楷体" pitchFamily="49" charset="-122"/>
              <a:ea typeface="楷体" pitchFamily="49" charset="-122"/>
            </a:endParaRPr>
          </a:p>
        </p:txBody>
      </p:sp>
      <p:sp>
        <p:nvSpPr>
          <p:cNvPr id="4" name="矩形 3"/>
          <p:cNvSpPr/>
          <p:nvPr/>
        </p:nvSpPr>
        <p:spPr>
          <a:xfrm>
            <a:off x="1475656" y="1772816"/>
            <a:ext cx="3791423" cy="523220"/>
          </a:xfrm>
          <a:prstGeom prst="rect">
            <a:avLst/>
          </a:prstGeom>
        </p:spPr>
        <p:txBody>
          <a:bodyPr wrap="none">
            <a:spAutoFit/>
          </a:bodyPr>
          <a:lstStyle/>
          <a:p>
            <a:r>
              <a:rPr lang="zh-CN" altLang="en-US" sz="2800" b="1" dirty="0">
                <a:latin typeface="楷体" pitchFamily="49" charset="-122"/>
                <a:ea typeface="楷体" pitchFamily="49" charset="-122"/>
              </a:rPr>
              <a:t>一、液压传动工作介质</a:t>
            </a:r>
            <a:endParaRPr lang="zh-CN" altLang="en-US" sz="28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3981" y="1196752"/>
            <a:ext cx="4716356" cy="715581"/>
          </a:xfrm>
          <a:prstGeom prst="rect">
            <a:avLst/>
          </a:prstGeom>
        </p:spPr>
        <p:txBody>
          <a:bodyPr wrap="none">
            <a:spAutoFit/>
          </a:bodyPr>
          <a:lstStyle/>
          <a:p>
            <a:pPr algn="ctr">
              <a:lnSpc>
                <a:spcPct val="150000"/>
              </a:lnSpc>
              <a:spcBef>
                <a:spcPts val="0"/>
              </a:spcBef>
            </a:pPr>
            <a:r>
              <a:rPr kumimoji="0" lang="zh-CN" altLang="en-US" sz="3200" b="1" dirty="0">
                <a:latin typeface="楷体" pitchFamily="49" charset="-122"/>
                <a:ea typeface="楷体" pitchFamily="49" charset="-122"/>
              </a:rPr>
              <a:t>液压传动工作介质的选用</a:t>
            </a:r>
          </a:p>
        </p:txBody>
      </p:sp>
      <p:sp>
        <p:nvSpPr>
          <p:cNvPr id="3" name="矩形 2"/>
          <p:cNvSpPr/>
          <p:nvPr/>
        </p:nvSpPr>
        <p:spPr>
          <a:xfrm>
            <a:off x="1547664" y="2564904"/>
            <a:ext cx="5908990" cy="3908762"/>
          </a:xfrm>
          <a:prstGeom prst="rect">
            <a:avLst/>
          </a:prstGeom>
        </p:spPr>
        <p:txBody>
          <a:bodyPr wrap="none">
            <a:spAutoFit/>
          </a:bodyPr>
          <a:lstStyle/>
          <a:p>
            <a:pPr>
              <a:spcBef>
                <a:spcPct val="50000"/>
              </a:spcBef>
            </a:pPr>
            <a:r>
              <a:rPr lang="en-US" altLang="zh-CN" sz="2800" b="1" dirty="0">
                <a:latin typeface="楷体"/>
                <a:ea typeface="楷体"/>
              </a:rPr>
              <a:t>① </a:t>
            </a:r>
            <a:r>
              <a:rPr lang="zh-CN" altLang="en-US" sz="2800" b="1" dirty="0">
                <a:latin typeface="楷体" pitchFamily="49" charset="-122"/>
                <a:ea typeface="楷体" pitchFamily="49" charset="-122"/>
              </a:rPr>
              <a:t>系统的工作</a:t>
            </a:r>
            <a:r>
              <a:rPr lang="zh-CN" altLang="en-US" sz="2800" b="1" dirty="0" smtClean="0">
                <a:latin typeface="楷体" pitchFamily="49" charset="-122"/>
                <a:ea typeface="楷体" pitchFamily="49" charset="-122"/>
              </a:rPr>
              <a:t>条件</a:t>
            </a:r>
            <a:endParaRPr lang="en-US" altLang="zh-CN" sz="2800" b="1" dirty="0" smtClean="0">
              <a:latin typeface="楷体" pitchFamily="49" charset="-122"/>
              <a:ea typeface="楷体" pitchFamily="49" charset="-122"/>
            </a:endParaRPr>
          </a:p>
          <a:p>
            <a:pPr eaLnBrk="1" hangingPunct="1">
              <a:lnSpc>
                <a:spcPct val="150000"/>
              </a:lnSpc>
              <a:spcBef>
                <a:spcPts val="0"/>
              </a:spcBef>
            </a:pPr>
            <a:r>
              <a:rPr lang="zh-CN" altLang="en-US" b="1" u="sng" dirty="0" smtClean="0">
                <a:solidFill>
                  <a:srgbClr val="C00000"/>
                </a:solidFill>
                <a:latin typeface="楷体" pitchFamily="49" charset="-122"/>
                <a:ea typeface="楷体" pitchFamily="49" charset="-122"/>
              </a:rPr>
              <a:t> 高温</a:t>
            </a:r>
            <a:r>
              <a:rPr lang="zh-CN" altLang="en-US" b="1" u="sng" dirty="0">
                <a:solidFill>
                  <a:srgbClr val="C00000"/>
                </a:solidFill>
                <a:latin typeface="楷体" pitchFamily="49" charset="-122"/>
                <a:ea typeface="楷体" pitchFamily="49" charset="-122"/>
              </a:rPr>
              <a:t>、高压、</a:t>
            </a:r>
            <a:r>
              <a:rPr lang="zh-CN" altLang="en-US" b="1" u="sng" dirty="0" smtClean="0">
                <a:solidFill>
                  <a:srgbClr val="C00000"/>
                </a:solidFill>
                <a:latin typeface="楷体" pitchFamily="49" charset="-122"/>
                <a:ea typeface="楷体" pitchFamily="49" charset="-122"/>
              </a:rPr>
              <a:t>低速，选粘度</a:t>
            </a:r>
            <a:r>
              <a:rPr lang="zh-CN" altLang="en-US" b="1" u="sng" dirty="0">
                <a:solidFill>
                  <a:srgbClr val="C00000"/>
                </a:solidFill>
                <a:latin typeface="楷体" pitchFamily="49" charset="-122"/>
                <a:ea typeface="楷体" pitchFamily="49" charset="-122"/>
              </a:rPr>
              <a:t>较大的液压油</a:t>
            </a:r>
            <a:endParaRPr lang="en-US" altLang="zh-CN" b="1" u="sng" dirty="0">
              <a:solidFill>
                <a:srgbClr val="C00000"/>
              </a:solidFill>
              <a:latin typeface="楷体" pitchFamily="49" charset="-122"/>
              <a:ea typeface="楷体" pitchFamily="49" charset="-122"/>
            </a:endParaRPr>
          </a:p>
          <a:p>
            <a:pPr eaLnBrk="1" hangingPunct="1">
              <a:lnSpc>
                <a:spcPct val="150000"/>
              </a:lnSpc>
              <a:spcBef>
                <a:spcPts val="0"/>
              </a:spcBef>
            </a:pPr>
            <a:r>
              <a:rPr lang="zh-CN" altLang="en-US" b="1" u="sng" dirty="0" smtClean="0">
                <a:solidFill>
                  <a:srgbClr val="C00000"/>
                </a:solidFill>
                <a:latin typeface="楷体" pitchFamily="49" charset="-122"/>
                <a:ea typeface="楷体" pitchFamily="49" charset="-122"/>
              </a:rPr>
              <a:t> 低温</a:t>
            </a:r>
            <a:r>
              <a:rPr lang="zh-CN" altLang="en-US" b="1" u="sng" dirty="0">
                <a:solidFill>
                  <a:srgbClr val="C00000"/>
                </a:solidFill>
                <a:latin typeface="楷体" pitchFamily="49" charset="-122"/>
                <a:ea typeface="楷体" pitchFamily="49" charset="-122"/>
              </a:rPr>
              <a:t>、低压、</a:t>
            </a:r>
            <a:r>
              <a:rPr lang="zh-CN" altLang="en-US" b="1" u="sng" dirty="0" smtClean="0">
                <a:solidFill>
                  <a:srgbClr val="C00000"/>
                </a:solidFill>
                <a:latin typeface="楷体" pitchFamily="49" charset="-122"/>
                <a:ea typeface="楷体" pitchFamily="49" charset="-122"/>
              </a:rPr>
              <a:t>高速，选粘度</a:t>
            </a:r>
            <a:r>
              <a:rPr lang="zh-CN" altLang="en-US" b="1" u="sng" dirty="0">
                <a:solidFill>
                  <a:srgbClr val="C00000"/>
                </a:solidFill>
                <a:latin typeface="楷体" pitchFamily="49" charset="-122"/>
                <a:ea typeface="楷体" pitchFamily="49" charset="-122"/>
              </a:rPr>
              <a:t>较小的液压油</a:t>
            </a:r>
          </a:p>
          <a:p>
            <a:pPr>
              <a:lnSpc>
                <a:spcPct val="150000"/>
              </a:lnSpc>
              <a:spcBef>
                <a:spcPct val="50000"/>
              </a:spcBef>
            </a:pPr>
            <a:r>
              <a:rPr lang="en-US" altLang="zh-CN" sz="2800" b="1" dirty="0" smtClean="0">
                <a:latin typeface="楷体"/>
                <a:ea typeface="楷体"/>
              </a:rPr>
              <a:t>② </a:t>
            </a:r>
            <a:r>
              <a:rPr lang="zh-CN" altLang="en-US" sz="2800" b="1" dirty="0">
                <a:latin typeface="楷体" pitchFamily="49" charset="-122"/>
                <a:ea typeface="楷体" pitchFamily="49" charset="-122"/>
              </a:rPr>
              <a:t>系统的</a:t>
            </a:r>
            <a:r>
              <a:rPr lang="zh-CN" altLang="en-US" sz="2800" b="1" dirty="0" smtClean="0">
                <a:latin typeface="楷体" pitchFamily="49" charset="-122"/>
                <a:ea typeface="楷体" pitchFamily="49" charset="-122"/>
              </a:rPr>
              <a:t>工作环境</a:t>
            </a:r>
            <a:endParaRPr lang="en-US" altLang="zh-CN" sz="2800" b="1" dirty="0" smtClean="0">
              <a:latin typeface="楷体" pitchFamily="49" charset="-122"/>
              <a:ea typeface="楷体" pitchFamily="49" charset="-122"/>
            </a:endParaRPr>
          </a:p>
          <a:p>
            <a:pPr>
              <a:lnSpc>
                <a:spcPct val="150000"/>
              </a:lnSpc>
              <a:spcBef>
                <a:spcPct val="50000"/>
              </a:spcBef>
            </a:pPr>
            <a:r>
              <a:rPr lang="en-US" altLang="zh-CN" sz="2800" b="1" dirty="0">
                <a:latin typeface="楷体"/>
                <a:ea typeface="楷体"/>
              </a:rPr>
              <a:t>③ </a:t>
            </a:r>
            <a:r>
              <a:rPr lang="zh-CN" altLang="en-US" sz="2800" b="1" dirty="0">
                <a:latin typeface="楷体" pitchFamily="49" charset="-122"/>
                <a:ea typeface="楷体" pitchFamily="49" charset="-122"/>
              </a:rPr>
              <a:t>综合经济分析</a:t>
            </a:r>
          </a:p>
          <a:p>
            <a:pPr>
              <a:spcBef>
                <a:spcPct val="50000"/>
              </a:spcBef>
            </a:pPr>
            <a:endParaRPr lang="zh-CN" altLang="en-US" b="1" dirty="0">
              <a:latin typeface="楷体" pitchFamily="49" charset="-122"/>
              <a:ea typeface="楷体" pitchFamily="49" charset="-122"/>
            </a:endParaRPr>
          </a:p>
        </p:txBody>
      </p:sp>
    </p:spTree>
    <p:extLst>
      <p:ext uri="{BB962C8B-B14F-4D97-AF65-F5344CB8AC3E}">
        <p14:creationId xmlns:p14="http://schemas.microsoft.com/office/powerpoint/2010/main" val="33919705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Rectangle 18"/>
          <p:cNvSpPr>
            <a:spLocks noChangeArrowheads="1"/>
          </p:cNvSpPr>
          <p:nvPr/>
        </p:nvSpPr>
        <p:spPr bwMode="auto">
          <a:xfrm>
            <a:off x="1403648" y="1916832"/>
            <a:ext cx="32512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2800" b="1" dirty="0" smtClean="0">
                <a:latin typeface="楷体"/>
                <a:ea typeface="楷体"/>
              </a:rPr>
              <a:t>② </a:t>
            </a:r>
            <a:r>
              <a:rPr lang="zh-CN" altLang="en-US" sz="2800" b="1" dirty="0" smtClean="0">
                <a:latin typeface="楷体" pitchFamily="49" charset="-122"/>
                <a:ea typeface="楷体" pitchFamily="49" charset="-122"/>
              </a:rPr>
              <a:t>系统</a:t>
            </a:r>
            <a:r>
              <a:rPr lang="zh-CN" altLang="en-US" sz="2800" b="1" dirty="0">
                <a:latin typeface="楷体" pitchFamily="49" charset="-122"/>
                <a:ea typeface="楷体" pitchFamily="49" charset="-122"/>
              </a:rPr>
              <a:t>的工作环境</a:t>
            </a:r>
          </a:p>
        </p:txBody>
      </p:sp>
      <p:sp>
        <p:nvSpPr>
          <p:cNvPr id="83976" name="Rectangle 21"/>
          <p:cNvSpPr>
            <a:spLocks noChangeArrowheads="1"/>
          </p:cNvSpPr>
          <p:nvPr/>
        </p:nvSpPr>
        <p:spPr bwMode="auto">
          <a:xfrm>
            <a:off x="1403648" y="2924944"/>
            <a:ext cx="640871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000" b="1" dirty="0">
                <a:latin typeface="楷体" pitchFamily="49" charset="-122"/>
                <a:ea typeface="楷体" pitchFamily="49" charset="-122"/>
              </a:rPr>
              <a:t>     </a:t>
            </a:r>
            <a:r>
              <a:rPr lang="zh-CN" altLang="en-US" b="1" dirty="0" smtClean="0">
                <a:latin typeface="楷体" pitchFamily="49" charset="-122"/>
                <a:ea typeface="楷体" pitchFamily="49" charset="-122"/>
              </a:rPr>
              <a:t>环境温度</a:t>
            </a:r>
            <a:r>
              <a:rPr lang="zh-CN" altLang="en-US" b="1" dirty="0">
                <a:latin typeface="楷体" pitchFamily="49" charset="-122"/>
                <a:ea typeface="楷体" pitchFamily="49" charset="-122"/>
              </a:rPr>
              <a:t>的变化范围、有无明火和高温热源、抗燃性等</a:t>
            </a:r>
            <a:r>
              <a:rPr lang="zh-CN" altLang="en-US" b="1" dirty="0" smtClean="0">
                <a:latin typeface="楷体" pitchFamily="49" charset="-122"/>
                <a:ea typeface="楷体" pitchFamily="49" charset="-122"/>
              </a:rPr>
              <a:t>，此外还要</a:t>
            </a:r>
            <a:r>
              <a:rPr lang="zh-CN" altLang="en-US" b="1" dirty="0">
                <a:latin typeface="楷体" pitchFamily="49" charset="-122"/>
                <a:ea typeface="楷体" pitchFamily="49" charset="-122"/>
              </a:rPr>
              <a:t>考虑环境污染、毒性和气味等。</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613334430"/>
              </p:ext>
            </p:extLst>
          </p:nvPr>
        </p:nvGraphicFramePr>
        <p:xfrm>
          <a:off x="192432" y="2564904"/>
          <a:ext cx="8952301" cy="3888432"/>
        </p:xfrm>
        <a:graphic>
          <a:graphicData uri="http://schemas.openxmlformats.org/drawingml/2006/table">
            <a:tbl>
              <a:tblPr firstRow="1" bandRow="1">
                <a:tableStyleId>{5C22544A-7EE6-4342-B048-85BDC9FD1C3A}</a:tableStyleId>
              </a:tblPr>
              <a:tblGrid>
                <a:gridCol w="1790460"/>
                <a:gridCol w="1528867"/>
                <a:gridCol w="2052054"/>
                <a:gridCol w="1980394"/>
                <a:gridCol w="1600526"/>
              </a:tblGrid>
              <a:tr h="1008112">
                <a:tc>
                  <a:txBody>
                    <a:bodyPr/>
                    <a:lstStyle/>
                    <a:p>
                      <a:pPr algn="ct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P∠7MPa</a:t>
                      </a:r>
                    </a:p>
                    <a:p>
                      <a:pPr algn="ctr"/>
                      <a:r>
                        <a:rPr lang="en-US" altLang="zh-CN" sz="2400" b="1" dirty="0" smtClean="0">
                          <a:latin typeface="楷体" panose="02010609060101010101" pitchFamily="49" charset="-122"/>
                          <a:ea typeface="楷体" panose="02010609060101010101" pitchFamily="49" charset="-122"/>
                        </a:rPr>
                        <a:t>T∠50</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P</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7</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14MPa</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楷体" panose="02010609060101010101" pitchFamily="49" charset="-122"/>
                          <a:ea typeface="楷体" panose="02010609060101010101" pitchFamily="49" charset="-122"/>
                        </a:rPr>
                        <a:t>T∠50</a:t>
                      </a:r>
                      <a:r>
                        <a:rPr lang="zh-CN" altLang="en-US" sz="2400" b="1" dirty="0" smtClean="0">
                          <a:latin typeface="楷体" panose="02010609060101010101" pitchFamily="49" charset="-122"/>
                          <a:ea typeface="楷体" panose="02010609060101010101" pitchFamily="49" charset="-122"/>
                        </a:rPr>
                        <a:t>℃</a:t>
                      </a:r>
                    </a:p>
                    <a:p>
                      <a:pPr algn="ct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P</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7</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14MPa</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楷体" panose="02010609060101010101" pitchFamily="49" charset="-122"/>
                          <a:ea typeface="楷体" panose="02010609060101010101" pitchFamily="49" charset="-122"/>
                        </a:rPr>
                        <a:t>T</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50</a:t>
                      </a:r>
                      <a:r>
                        <a:rPr lang="zh-CN" altLang="en-US" sz="2400" b="1" smtClean="0">
                          <a:latin typeface="楷体" panose="02010609060101010101" pitchFamily="49" charset="-122"/>
                          <a:ea typeface="楷体" panose="02010609060101010101" pitchFamily="49" charset="-122"/>
                        </a:rPr>
                        <a:t>～</a:t>
                      </a:r>
                      <a:r>
                        <a:rPr lang="en-US" altLang="zh-CN" sz="2400" b="1" smtClean="0">
                          <a:latin typeface="楷体" panose="02010609060101010101" pitchFamily="49" charset="-122"/>
                          <a:ea typeface="楷体" panose="02010609060101010101" pitchFamily="49" charset="-122"/>
                        </a:rPr>
                        <a:t>80</a:t>
                      </a:r>
                      <a:r>
                        <a:rPr lang="zh-CN" altLang="en-US" sz="2400" b="1" dirty="0" smtClean="0">
                          <a:latin typeface="楷体" panose="02010609060101010101" pitchFamily="49" charset="-122"/>
                          <a:ea typeface="楷体" panose="02010609060101010101" pitchFamily="49" charset="-122"/>
                        </a:rPr>
                        <a:t>℃</a:t>
                      </a:r>
                    </a:p>
                    <a:p>
                      <a:pPr algn="ct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P</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14MPa</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1" dirty="0" smtClean="0">
                          <a:latin typeface="楷体" panose="02010609060101010101" pitchFamily="49" charset="-122"/>
                          <a:ea typeface="楷体" panose="02010609060101010101" pitchFamily="49" charset="-122"/>
                        </a:rPr>
                        <a:t>T:80</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100</a:t>
                      </a:r>
                      <a:r>
                        <a:rPr lang="zh-CN" altLang="en-US" sz="2400" b="1" dirty="0" smtClean="0">
                          <a:latin typeface="楷体" panose="02010609060101010101" pitchFamily="49" charset="-122"/>
                          <a:ea typeface="楷体" panose="02010609060101010101" pitchFamily="49" charset="-122"/>
                        </a:rPr>
                        <a:t>℃</a:t>
                      </a:r>
                      <a:endParaRPr lang="zh-CN" altLang="en-US" sz="2400" b="1" dirty="0">
                        <a:latin typeface="楷体" panose="02010609060101010101" pitchFamily="49" charset="-122"/>
                        <a:ea typeface="楷体" panose="02010609060101010101" pitchFamily="49" charset="-122"/>
                      </a:endParaRPr>
                    </a:p>
                  </a:txBody>
                  <a:tcPr/>
                </a:tc>
              </a:tr>
              <a:tr h="827504">
                <a:tc>
                  <a:txBody>
                    <a:bodyPr/>
                    <a:lstStyle/>
                    <a:p>
                      <a:pPr algn="ctr"/>
                      <a:r>
                        <a:rPr lang="zh-CN" altLang="en-US" sz="2400" b="1" dirty="0" smtClean="0">
                          <a:latin typeface="楷体" panose="02010609060101010101" pitchFamily="49" charset="-122"/>
                          <a:ea typeface="楷体" panose="02010609060101010101" pitchFamily="49" charset="-122"/>
                        </a:rPr>
                        <a:t>室内、固定液压设备</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HL</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HL</a:t>
                      </a:r>
                      <a:r>
                        <a:rPr lang="zh-CN" altLang="en-US" sz="2400" b="1" dirty="0" smtClean="0">
                          <a:latin typeface="楷体" panose="02010609060101010101" pitchFamily="49" charset="-122"/>
                          <a:ea typeface="楷体" panose="02010609060101010101" pitchFamily="49" charset="-122"/>
                        </a:rPr>
                        <a:t>或</a:t>
                      </a:r>
                      <a:r>
                        <a:rPr lang="en-US" altLang="zh-CN" sz="2400" b="1" dirty="0" smtClean="0">
                          <a:latin typeface="楷体" panose="02010609060101010101" pitchFamily="49" charset="-122"/>
                          <a:ea typeface="楷体" panose="02010609060101010101" pitchFamily="49" charset="-122"/>
                        </a:rPr>
                        <a:t>HM</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HM</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HM</a:t>
                      </a:r>
                      <a:endParaRPr lang="zh-CN" altLang="en-US" sz="2400" b="1" dirty="0">
                        <a:latin typeface="楷体" panose="02010609060101010101" pitchFamily="49" charset="-122"/>
                        <a:ea typeface="楷体" panose="02010609060101010101" pitchFamily="49" charset="-122"/>
                      </a:endParaRPr>
                    </a:p>
                  </a:txBody>
                  <a:tcPr/>
                </a:tc>
              </a:tr>
              <a:tr h="936104">
                <a:tc>
                  <a:txBody>
                    <a:bodyPr/>
                    <a:lstStyle/>
                    <a:p>
                      <a:pPr algn="ctr"/>
                      <a:r>
                        <a:rPr lang="zh-CN" altLang="en-US" sz="2400" b="1" dirty="0" smtClean="0">
                          <a:latin typeface="楷体" panose="02010609060101010101" pitchFamily="49" charset="-122"/>
                          <a:ea typeface="楷体" panose="02010609060101010101" pitchFamily="49" charset="-122"/>
                        </a:rPr>
                        <a:t>露天、寒冷或严寒区</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HR</a:t>
                      </a:r>
                      <a:r>
                        <a:rPr lang="zh-CN" altLang="en-US" sz="2400" b="1" dirty="0" smtClean="0">
                          <a:latin typeface="楷体" panose="02010609060101010101" pitchFamily="49" charset="-122"/>
                          <a:ea typeface="楷体" panose="02010609060101010101" pitchFamily="49" charset="-122"/>
                        </a:rPr>
                        <a:t>或</a:t>
                      </a:r>
                      <a:r>
                        <a:rPr lang="en-US" altLang="zh-CN" sz="2400" b="1" dirty="0" smtClean="0">
                          <a:latin typeface="楷体" panose="02010609060101010101" pitchFamily="49" charset="-122"/>
                          <a:ea typeface="楷体" panose="02010609060101010101" pitchFamily="49" charset="-122"/>
                        </a:rPr>
                        <a:t>HV</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HV</a:t>
                      </a:r>
                      <a:r>
                        <a:rPr lang="zh-CN" altLang="en-US" sz="2400" b="1" dirty="0" smtClean="0">
                          <a:latin typeface="楷体" panose="02010609060101010101" pitchFamily="49" charset="-122"/>
                          <a:ea typeface="楷体" panose="02010609060101010101" pitchFamily="49" charset="-122"/>
                        </a:rPr>
                        <a:t>或</a:t>
                      </a:r>
                      <a:r>
                        <a:rPr lang="en-US" altLang="zh-CN" sz="2400" b="1" dirty="0" smtClean="0">
                          <a:latin typeface="楷体" panose="02010609060101010101" pitchFamily="49" charset="-122"/>
                          <a:ea typeface="楷体" panose="02010609060101010101" pitchFamily="49" charset="-122"/>
                        </a:rPr>
                        <a:t>HS</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HV</a:t>
                      </a:r>
                      <a:r>
                        <a:rPr lang="zh-CN" altLang="en-US" sz="2400" b="1" dirty="0" smtClean="0">
                          <a:latin typeface="楷体" panose="02010609060101010101" pitchFamily="49" charset="-122"/>
                          <a:ea typeface="楷体" panose="02010609060101010101" pitchFamily="49" charset="-122"/>
                        </a:rPr>
                        <a:t>或</a:t>
                      </a:r>
                      <a:r>
                        <a:rPr lang="en-US" altLang="zh-CN" sz="2400" b="1" dirty="0" smtClean="0">
                          <a:latin typeface="楷体" panose="02010609060101010101" pitchFamily="49" charset="-122"/>
                          <a:ea typeface="楷体" panose="02010609060101010101" pitchFamily="49" charset="-122"/>
                        </a:rPr>
                        <a:t>HS</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HV</a:t>
                      </a:r>
                      <a:r>
                        <a:rPr lang="zh-CN" altLang="en-US" sz="2400" b="1" dirty="0" smtClean="0">
                          <a:latin typeface="楷体" panose="02010609060101010101" pitchFamily="49" charset="-122"/>
                          <a:ea typeface="楷体" panose="02010609060101010101" pitchFamily="49" charset="-122"/>
                        </a:rPr>
                        <a:t>或</a:t>
                      </a:r>
                      <a:r>
                        <a:rPr lang="en-US" altLang="zh-CN" sz="2400" b="1" dirty="0" smtClean="0">
                          <a:latin typeface="楷体" panose="02010609060101010101" pitchFamily="49" charset="-122"/>
                          <a:ea typeface="楷体" panose="02010609060101010101" pitchFamily="49" charset="-122"/>
                        </a:rPr>
                        <a:t>HS</a:t>
                      </a:r>
                      <a:endParaRPr lang="zh-CN" altLang="en-US" sz="2400" b="1" dirty="0">
                        <a:latin typeface="楷体" panose="02010609060101010101" pitchFamily="49" charset="-122"/>
                        <a:ea typeface="楷体" panose="02010609060101010101" pitchFamily="49" charset="-122"/>
                      </a:endParaRPr>
                    </a:p>
                  </a:txBody>
                  <a:tcPr/>
                </a:tc>
              </a:tr>
              <a:tr h="936104">
                <a:tc>
                  <a:txBody>
                    <a:bodyPr/>
                    <a:lstStyle/>
                    <a:p>
                      <a:pPr algn="ctr"/>
                      <a:r>
                        <a:rPr lang="zh-CN" altLang="en-US" sz="2400" b="1" dirty="0" smtClean="0">
                          <a:latin typeface="楷体" panose="02010609060101010101" pitchFamily="49" charset="-122"/>
                          <a:ea typeface="楷体" panose="02010609060101010101" pitchFamily="49" charset="-122"/>
                        </a:rPr>
                        <a:t>高温或明火附近，井下</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HFAS</a:t>
                      </a:r>
                      <a:r>
                        <a:rPr lang="zh-CN" altLang="en-US" sz="2400" b="1" dirty="0" smtClean="0">
                          <a:latin typeface="楷体" panose="02010609060101010101" pitchFamily="49" charset="-122"/>
                          <a:ea typeface="楷体" panose="02010609060101010101" pitchFamily="49" charset="-122"/>
                        </a:rPr>
                        <a:t>或</a:t>
                      </a:r>
                      <a:r>
                        <a:rPr lang="en-US" altLang="zh-CN" sz="2400" b="1" dirty="0" smtClean="0">
                          <a:latin typeface="楷体" panose="02010609060101010101" pitchFamily="49" charset="-122"/>
                          <a:ea typeface="楷体" panose="02010609060101010101" pitchFamily="49" charset="-122"/>
                        </a:rPr>
                        <a:t>HFAM</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HFB</a:t>
                      </a:r>
                      <a:r>
                        <a:rPr lang="zh-CN" altLang="en-US" sz="2400" b="1" dirty="0" smtClean="0">
                          <a:latin typeface="楷体" panose="02010609060101010101" pitchFamily="49" charset="-122"/>
                          <a:ea typeface="楷体" panose="02010609060101010101" pitchFamily="49" charset="-122"/>
                        </a:rPr>
                        <a:t>、</a:t>
                      </a:r>
                      <a:r>
                        <a:rPr lang="en-US" altLang="zh-CN" sz="2400" b="1" dirty="0" smtClean="0">
                          <a:latin typeface="楷体" panose="02010609060101010101" pitchFamily="49" charset="-122"/>
                          <a:ea typeface="楷体" panose="02010609060101010101" pitchFamily="49" charset="-122"/>
                        </a:rPr>
                        <a:t>HFC</a:t>
                      </a:r>
                      <a:r>
                        <a:rPr lang="zh-CN" altLang="en-US" sz="2400" b="1" dirty="0" smtClean="0">
                          <a:latin typeface="楷体" panose="02010609060101010101" pitchFamily="49" charset="-122"/>
                          <a:ea typeface="楷体" panose="02010609060101010101" pitchFamily="49" charset="-122"/>
                        </a:rPr>
                        <a:t>或</a:t>
                      </a:r>
                      <a:r>
                        <a:rPr lang="en-US" altLang="zh-CN" sz="2400" b="1" dirty="0" smtClean="0">
                          <a:latin typeface="楷体" panose="02010609060101010101" pitchFamily="49" charset="-122"/>
                          <a:ea typeface="楷体" panose="02010609060101010101" pitchFamily="49" charset="-122"/>
                        </a:rPr>
                        <a:t>HFAM</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HFDR</a:t>
                      </a:r>
                      <a:endParaRPr lang="zh-CN" altLang="en-US" sz="2400" b="1" dirty="0">
                        <a:latin typeface="楷体" panose="02010609060101010101" pitchFamily="49" charset="-122"/>
                        <a:ea typeface="楷体" panose="02010609060101010101" pitchFamily="49" charset="-122"/>
                      </a:endParaRPr>
                    </a:p>
                  </a:txBody>
                  <a:tcPr/>
                </a:tc>
                <a:tc>
                  <a:txBody>
                    <a:bodyPr/>
                    <a:lstStyle/>
                    <a:p>
                      <a:pPr algn="ctr"/>
                      <a:r>
                        <a:rPr lang="en-US" altLang="zh-CN" sz="2400" b="1" dirty="0" smtClean="0">
                          <a:latin typeface="楷体" panose="02010609060101010101" pitchFamily="49" charset="-122"/>
                          <a:ea typeface="楷体" panose="02010609060101010101" pitchFamily="49" charset="-122"/>
                        </a:rPr>
                        <a:t>HFDR</a:t>
                      </a:r>
                      <a:endParaRPr lang="zh-CN" altLang="en-US" sz="2400" b="1" dirty="0">
                        <a:latin typeface="楷体" panose="02010609060101010101" pitchFamily="49" charset="-122"/>
                        <a:ea typeface="楷体" panose="02010609060101010101" pitchFamily="49" charset="-122"/>
                      </a:endParaRPr>
                    </a:p>
                  </a:txBody>
                  <a:tcPr/>
                </a:tc>
              </a:tr>
            </a:tbl>
          </a:graphicData>
        </a:graphic>
      </p:graphicFrame>
      <p:sp>
        <p:nvSpPr>
          <p:cNvPr id="5" name="矩形 4"/>
          <p:cNvSpPr/>
          <p:nvPr/>
        </p:nvSpPr>
        <p:spPr>
          <a:xfrm>
            <a:off x="192432" y="1628800"/>
            <a:ext cx="4536504" cy="4616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lvl="0" algn="ctr"/>
            <a:r>
              <a:rPr lang="zh-CN" altLang="en-US" b="1" dirty="0">
                <a:solidFill>
                  <a:prstClr val="black"/>
                </a:solidFill>
                <a:latin typeface="楷体"/>
                <a:ea typeface="楷体"/>
              </a:rPr>
              <a:t>根据环境及工况条件选择液压油</a:t>
            </a:r>
            <a:endParaRPr lang="zh-CN" altLang="en-US" b="1" dirty="0">
              <a:solidFill>
                <a:prstClr val="black"/>
              </a:solidFill>
              <a:latin typeface="Constantia"/>
              <a:ea typeface="宋体"/>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1427" y="0"/>
            <a:ext cx="3749929" cy="234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82331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5" name="Rectangle 19"/>
          <p:cNvSpPr>
            <a:spLocks noChangeArrowheads="1"/>
          </p:cNvSpPr>
          <p:nvPr/>
        </p:nvSpPr>
        <p:spPr bwMode="auto">
          <a:xfrm>
            <a:off x="1403648" y="1700808"/>
            <a:ext cx="36009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smtClean="0">
                <a:latin typeface="楷体"/>
                <a:ea typeface="楷体"/>
              </a:rPr>
              <a:t>③ </a:t>
            </a:r>
            <a:r>
              <a:rPr lang="zh-CN" altLang="en-US" sz="2800" b="1" dirty="0" smtClean="0">
                <a:latin typeface="楷体" pitchFamily="49" charset="-122"/>
                <a:ea typeface="楷体" pitchFamily="49" charset="-122"/>
              </a:rPr>
              <a:t>综合</a:t>
            </a:r>
            <a:r>
              <a:rPr lang="zh-CN" altLang="en-US" sz="2800" b="1" dirty="0">
                <a:latin typeface="楷体" pitchFamily="49" charset="-122"/>
                <a:ea typeface="楷体" pitchFamily="49" charset="-122"/>
              </a:rPr>
              <a:t>经济分析</a:t>
            </a:r>
          </a:p>
        </p:txBody>
      </p:sp>
      <p:sp>
        <p:nvSpPr>
          <p:cNvPr id="83976" name="Rectangle 21"/>
          <p:cNvSpPr>
            <a:spLocks noChangeArrowheads="1"/>
          </p:cNvSpPr>
          <p:nvPr/>
        </p:nvSpPr>
        <p:spPr bwMode="auto">
          <a:xfrm>
            <a:off x="1187624" y="2708920"/>
            <a:ext cx="6840760" cy="222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000" b="1" dirty="0">
                <a:latin typeface="楷体" pitchFamily="49" charset="-122"/>
                <a:ea typeface="楷体" pitchFamily="49" charset="-122"/>
              </a:rPr>
              <a:t>     </a:t>
            </a:r>
            <a:r>
              <a:rPr lang="zh-CN" altLang="en-US" b="1" dirty="0" smtClean="0">
                <a:latin typeface="楷体" pitchFamily="49" charset="-122"/>
                <a:ea typeface="楷体" pitchFamily="49" charset="-122"/>
              </a:rPr>
              <a:t>选择工作介质时要通盘考虑价格和使用寿命。</a:t>
            </a:r>
            <a:endParaRPr lang="en-US" altLang="zh-CN" b="1" dirty="0" smtClean="0">
              <a:latin typeface="楷体" pitchFamily="49" charset="-122"/>
              <a:ea typeface="楷体" pitchFamily="49" charset="-122"/>
            </a:endParaRPr>
          </a:p>
          <a:p>
            <a:pPr>
              <a:lnSpc>
                <a:spcPct val="150000"/>
              </a:lnSpc>
            </a:pPr>
            <a:r>
              <a:rPr lang="en-US" altLang="zh-CN" b="1" dirty="0">
                <a:latin typeface="楷体" pitchFamily="49" charset="-122"/>
                <a:ea typeface="楷体" pitchFamily="49" charset="-122"/>
              </a:rPr>
              <a:t> </a:t>
            </a: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例如高质量的液压油一次投资可能较大，但从使用寿命、元件更换、运行维护、生产效率的提高上讲，又是经济的。</a:t>
            </a:r>
            <a:endParaRPr lang="zh-CN" altLang="en-US" b="1" dirty="0">
              <a:latin typeface="楷体" pitchFamily="49" charset="-122"/>
              <a:ea typeface="楷体" pitchFamily="49" charset="-122"/>
            </a:endParaRPr>
          </a:p>
        </p:txBody>
      </p:sp>
    </p:spTree>
    <p:extLst>
      <p:ext uri="{BB962C8B-B14F-4D97-AF65-F5344CB8AC3E}">
        <p14:creationId xmlns:p14="http://schemas.microsoft.com/office/powerpoint/2010/main" val="25774226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5790" y="1684209"/>
            <a:ext cx="3262114" cy="2092881"/>
          </a:xfrm>
          <a:prstGeom prst="rect">
            <a:avLst/>
          </a:prstGeom>
          <a:solidFill>
            <a:schemeClr val="accent4">
              <a:lumMod val="20000"/>
              <a:lumOff val="80000"/>
            </a:schemeClr>
          </a:solidFill>
          <a:ln w="38100">
            <a:solidFill>
              <a:schemeClr val="tx2"/>
            </a:solidFill>
          </a:ln>
        </p:spPr>
        <p:txBody>
          <a:bodyPr wrap="square">
            <a:spAutoFit/>
          </a:bodyPr>
          <a:lstStyle/>
          <a:p>
            <a:pPr algn="ctr">
              <a:lnSpc>
                <a:spcPct val="120000"/>
              </a:lnSpc>
              <a:buClr>
                <a:srgbClr val="0BD0D9"/>
              </a:buClr>
              <a:buSzPct val="95000"/>
            </a:pPr>
            <a:r>
              <a:rPr lang="zh-CN" altLang="en-US" sz="2000" b="1" u="sng" dirty="0">
                <a:solidFill>
                  <a:srgbClr val="FF0000"/>
                </a:solidFill>
                <a:latin typeface="楷体" pitchFamily="49" charset="-122"/>
                <a:ea typeface="楷体" pitchFamily="49" charset="-122"/>
              </a:rPr>
              <a:t>牛顿的液体内摩擦定律</a:t>
            </a:r>
          </a:p>
          <a:p>
            <a:pPr lvl="0">
              <a:lnSpc>
                <a:spcPct val="120000"/>
              </a:lnSpc>
              <a:spcBef>
                <a:spcPts val="1200"/>
              </a:spcBef>
              <a:buClr>
                <a:srgbClr val="0BD0D9"/>
              </a:buClr>
              <a:buSzPct val="95000"/>
            </a:pPr>
            <a:r>
              <a:rPr kumimoji="0" lang="zh-CN" altLang="en-US" sz="2000" b="1" dirty="0" smtClean="0">
                <a:solidFill>
                  <a:prstClr val="black"/>
                </a:solidFill>
                <a:latin typeface="楷体" pitchFamily="49" charset="-122"/>
                <a:ea typeface="楷体" pitchFamily="49" charset="-122"/>
              </a:rPr>
              <a:t>    液体</a:t>
            </a:r>
            <a:r>
              <a:rPr kumimoji="0" lang="zh-CN" altLang="en-US" sz="2000" b="1" dirty="0">
                <a:solidFill>
                  <a:prstClr val="black"/>
                </a:solidFill>
                <a:latin typeface="楷体" pitchFamily="49" charset="-122"/>
                <a:ea typeface="楷体" pitchFamily="49" charset="-122"/>
              </a:rPr>
              <a:t>流动时，相邻液层间的内摩擦力</a:t>
            </a:r>
            <a:r>
              <a:rPr kumimoji="0" lang="en-US" altLang="zh-CN" sz="2000" b="1" i="1" dirty="0" err="1">
                <a:solidFill>
                  <a:prstClr val="black"/>
                </a:solidFill>
                <a:latin typeface="楷体" pitchFamily="49" charset="-122"/>
                <a:ea typeface="楷体" pitchFamily="49" charset="-122"/>
              </a:rPr>
              <a:t>F</a:t>
            </a:r>
            <a:r>
              <a:rPr kumimoji="0" lang="en-US" altLang="zh-CN" sz="2000" b="1" i="1" baseline="-25000" dirty="0" err="1">
                <a:solidFill>
                  <a:prstClr val="black"/>
                </a:solidFill>
                <a:latin typeface="楷体" pitchFamily="49" charset="-122"/>
                <a:ea typeface="楷体" pitchFamily="49" charset="-122"/>
              </a:rPr>
              <a:t>f</a:t>
            </a:r>
            <a:r>
              <a:rPr kumimoji="0" lang="zh-CN" altLang="en-US" sz="2000" b="1" dirty="0">
                <a:solidFill>
                  <a:prstClr val="black"/>
                </a:solidFill>
                <a:latin typeface="楷体" pitchFamily="49" charset="-122"/>
                <a:ea typeface="楷体" pitchFamily="49" charset="-122"/>
              </a:rPr>
              <a:t>与液层接触面积</a:t>
            </a:r>
            <a:r>
              <a:rPr kumimoji="0" lang="en-US" altLang="zh-CN" sz="2000" b="1" dirty="0">
                <a:solidFill>
                  <a:prstClr val="black"/>
                </a:solidFill>
                <a:latin typeface="楷体" pitchFamily="49" charset="-122"/>
                <a:ea typeface="楷体" pitchFamily="49" charset="-122"/>
              </a:rPr>
              <a:t>A</a:t>
            </a:r>
            <a:r>
              <a:rPr kumimoji="0" lang="zh-CN" altLang="en-US" sz="2000" b="1" dirty="0">
                <a:solidFill>
                  <a:prstClr val="black"/>
                </a:solidFill>
                <a:latin typeface="楷体" pitchFamily="49" charset="-122"/>
                <a:ea typeface="楷体" pitchFamily="49" charset="-122"/>
              </a:rPr>
              <a:t>、液层间的速度梯度</a:t>
            </a:r>
            <a:r>
              <a:rPr kumimoji="0" lang="en-US" altLang="zh-CN" sz="2000" b="1" dirty="0">
                <a:solidFill>
                  <a:prstClr val="black"/>
                </a:solidFill>
                <a:latin typeface="楷体" pitchFamily="49" charset="-122"/>
                <a:ea typeface="楷体" pitchFamily="49" charset="-122"/>
              </a:rPr>
              <a:t>du/</a:t>
            </a:r>
            <a:r>
              <a:rPr kumimoji="0" lang="en-US" altLang="zh-CN" sz="2000" b="1" dirty="0" err="1">
                <a:solidFill>
                  <a:prstClr val="black"/>
                </a:solidFill>
                <a:latin typeface="楷体" pitchFamily="49" charset="-122"/>
                <a:ea typeface="楷体" pitchFamily="49" charset="-122"/>
              </a:rPr>
              <a:t>dy</a:t>
            </a:r>
            <a:r>
              <a:rPr kumimoji="0" lang="zh-CN" altLang="en-US" sz="2000" b="1" dirty="0">
                <a:solidFill>
                  <a:prstClr val="black"/>
                </a:solidFill>
                <a:latin typeface="楷体" pitchFamily="49" charset="-122"/>
                <a:ea typeface="楷体" pitchFamily="49" charset="-122"/>
              </a:rPr>
              <a:t>成正比。</a:t>
            </a:r>
          </a:p>
        </p:txBody>
      </p:sp>
      <p:graphicFrame>
        <p:nvGraphicFramePr>
          <p:cNvPr id="5" name="对象 4"/>
          <p:cNvGraphicFramePr>
            <a:graphicFrameLocks noChangeAspect="1"/>
          </p:cNvGraphicFramePr>
          <p:nvPr>
            <p:extLst>
              <p:ext uri="{D42A27DB-BD31-4B8C-83A1-F6EECF244321}">
                <p14:modId xmlns:p14="http://schemas.microsoft.com/office/powerpoint/2010/main" val="2176091245"/>
              </p:ext>
            </p:extLst>
          </p:nvPr>
        </p:nvGraphicFramePr>
        <p:xfrm>
          <a:off x="647156" y="4111966"/>
          <a:ext cx="3060748" cy="806971"/>
        </p:xfrm>
        <a:graphic>
          <a:graphicData uri="http://schemas.openxmlformats.org/presentationml/2006/ole">
            <mc:AlternateContent xmlns:mc="http://schemas.openxmlformats.org/markup-compatibility/2006">
              <mc:Choice xmlns:v="urn:schemas-microsoft-com:vml" Requires="v">
                <p:oleObj spid="_x0000_s88098" name="公式" r:id="rId3" imgW="2361960" imgH="774360" progId="Equation.3">
                  <p:embed/>
                </p:oleObj>
              </mc:Choice>
              <mc:Fallback>
                <p:oleObj name="公式" r:id="rId3" imgW="2361960" imgH="774360" progId="Equation.3">
                  <p:embed/>
                  <p:pic>
                    <p:nvPicPr>
                      <p:cNvPr id="0" name=""/>
                      <p:cNvPicPr>
                        <a:picLocks noChangeAspect="1" noChangeArrowheads="1"/>
                      </p:cNvPicPr>
                      <p:nvPr/>
                    </p:nvPicPr>
                    <p:blipFill>
                      <a:blip r:embed="rId4"/>
                      <a:srcRect/>
                      <a:stretch>
                        <a:fillRect/>
                      </a:stretch>
                    </p:blipFill>
                    <p:spPr bwMode="auto">
                      <a:xfrm>
                        <a:off x="647156" y="4111966"/>
                        <a:ext cx="3060748" cy="806971"/>
                      </a:xfrm>
                      <a:prstGeom prst="rect">
                        <a:avLst/>
                      </a:prstGeom>
                      <a:noFill/>
                      <a:ln>
                        <a:noFill/>
                      </a:ln>
                    </p:spPr>
                  </p:pic>
                </p:oleObj>
              </mc:Fallback>
            </mc:AlternateContent>
          </a:graphicData>
        </a:graphic>
      </p:graphicFrame>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98" y="4918937"/>
            <a:ext cx="3002582" cy="1934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表格 9"/>
          <p:cNvGraphicFramePr>
            <a:graphicFrameLocks noGrp="1"/>
          </p:cNvGraphicFramePr>
          <p:nvPr>
            <p:extLst>
              <p:ext uri="{D42A27DB-BD31-4B8C-83A1-F6EECF244321}">
                <p14:modId xmlns:p14="http://schemas.microsoft.com/office/powerpoint/2010/main" val="2103312523"/>
              </p:ext>
            </p:extLst>
          </p:nvPr>
        </p:nvGraphicFramePr>
        <p:xfrm>
          <a:off x="4211960" y="1656259"/>
          <a:ext cx="4392488" cy="4665712"/>
        </p:xfrm>
        <a:graphic>
          <a:graphicData uri="http://schemas.openxmlformats.org/drawingml/2006/table">
            <a:tbl>
              <a:tblPr firstRow="1" bandRow="1">
                <a:tableStyleId>{5C22544A-7EE6-4342-B048-85BDC9FD1C3A}</a:tableStyleId>
              </a:tblPr>
              <a:tblGrid>
                <a:gridCol w="1115616"/>
                <a:gridCol w="1476672"/>
                <a:gridCol w="1800200"/>
              </a:tblGrid>
              <a:tr h="370840">
                <a:tc>
                  <a:txBody>
                    <a:bodyPr/>
                    <a:lstStyle/>
                    <a:p>
                      <a:endParaRPr lang="zh-CN" altLang="en-US" sz="1800" b="1" dirty="0">
                        <a:latin typeface="楷体" pitchFamily="49" charset="-122"/>
                        <a:ea typeface="楷体"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楷体" pitchFamily="49" charset="-122"/>
                          <a:ea typeface="楷体" pitchFamily="49" charset="-122"/>
                        </a:rPr>
                        <a:t>动力粘度</a:t>
                      </a:r>
                      <a:r>
                        <a:rPr kumimoji="0" lang="en-US" altLang="zh-CN" sz="1800" b="1" i="1" dirty="0" smtClean="0">
                          <a:solidFill>
                            <a:schemeClr val="bg1"/>
                          </a:solidFill>
                          <a:latin typeface="楷体" pitchFamily="49" charset="-122"/>
                          <a:ea typeface="楷体" pitchFamily="49" charset="-122"/>
                        </a:rPr>
                        <a:t>μ</a:t>
                      </a:r>
                      <a:endParaRPr lang="zh-CN" altLang="en-US" sz="1800" dirty="0" smtClean="0">
                        <a:solidFill>
                          <a:schemeClr val="bg1"/>
                        </a:solidFill>
                      </a:endParaRPr>
                    </a:p>
                    <a:p>
                      <a:pPr algn="ctr"/>
                      <a:endParaRPr lang="zh-CN" altLang="en-US" sz="1800" b="1" dirty="0">
                        <a:latin typeface="楷体" pitchFamily="49" charset="-122"/>
                        <a:ea typeface="楷体"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楷体" pitchFamily="49" charset="-122"/>
                          <a:ea typeface="楷体" pitchFamily="49" charset="-122"/>
                        </a:rPr>
                        <a:t>运动粘度</a:t>
                      </a:r>
                      <a:r>
                        <a:rPr lang="el-GR" altLang="zh-CN" sz="1800" b="1" dirty="0" smtClean="0">
                          <a:latin typeface="楷体" pitchFamily="49" charset="-122"/>
                          <a:ea typeface="楷体" pitchFamily="49" charset="-122"/>
                        </a:rPr>
                        <a:t>ν</a:t>
                      </a:r>
                      <a:endParaRPr lang="zh-CN" altLang="en-US" sz="1800" b="1" dirty="0" smtClean="0">
                        <a:latin typeface="楷体" pitchFamily="49" charset="-122"/>
                        <a:ea typeface="楷体" pitchFamily="49" charset="-122"/>
                      </a:endParaRPr>
                    </a:p>
                    <a:p>
                      <a:pPr algn="ctr"/>
                      <a:endParaRPr lang="zh-CN" altLang="en-US" sz="1800" b="1" dirty="0">
                        <a:latin typeface="楷体" pitchFamily="49" charset="-122"/>
                        <a:ea typeface="楷体" pitchFamily="49" charset="-122"/>
                      </a:endParaRPr>
                    </a:p>
                  </a:txBody>
                  <a:tcPr/>
                </a:tc>
              </a:tr>
              <a:tr h="383808">
                <a:tc>
                  <a:txBody>
                    <a:bodyPr/>
                    <a:lstStyle/>
                    <a:p>
                      <a:pPr algn="ctr"/>
                      <a:r>
                        <a:rPr lang="zh-CN" altLang="en-US" sz="1800" b="1" dirty="0" smtClean="0">
                          <a:latin typeface="楷体" pitchFamily="49" charset="-122"/>
                          <a:ea typeface="楷体" pitchFamily="49" charset="-122"/>
                        </a:rPr>
                        <a:t>标准单位</a:t>
                      </a:r>
                      <a:endParaRPr lang="zh-CN" altLang="en-US" sz="1800" b="1" dirty="0">
                        <a:latin typeface="楷体" pitchFamily="49" charset="-122"/>
                        <a:ea typeface="楷体" pitchFamily="49" charset="-122"/>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800" b="1" i="1" dirty="0" err="1" smtClean="0">
                          <a:latin typeface="楷体" pitchFamily="49" charset="-122"/>
                          <a:ea typeface="楷体" pitchFamily="49" charset="-122"/>
                        </a:rPr>
                        <a:t>Pa·s</a:t>
                      </a:r>
                      <a:endParaRPr lang="en-US" altLang="zh-CN" sz="1800" b="1" dirty="0" smtClean="0">
                        <a:latin typeface="楷体" pitchFamily="49" charset="-122"/>
                        <a:ea typeface="楷体" pitchFamily="49" charset="-122"/>
                      </a:endParaRPr>
                    </a:p>
                    <a:p>
                      <a:pPr algn="ctr"/>
                      <a:endParaRPr lang="zh-CN" altLang="en-US" sz="1800" b="1" dirty="0">
                        <a:latin typeface="楷体" pitchFamily="49" charset="-122"/>
                        <a:ea typeface="楷体" pitchFamily="49" charset="-122"/>
                      </a:endParaRPr>
                    </a:p>
                  </a:txBody>
                  <a:tcPr/>
                </a:tc>
                <a:tc>
                  <a:txBody>
                    <a:bodyPr/>
                    <a:lstStyle/>
                    <a:p>
                      <a:pPr algn="ctr"/>
                      <a:r>
                        <a:rPr lang="zh-CN" altLang="en-US" sz="1800" b="1" dirty="0" smtClean="0">
                          <a:latin typeface="楷体" pitchFamily="49" charset="-122"/>
                          <a:ea typeface="楷体" pitchFamily="49" charset="-122"/>
                        </a:rPr>
                        <a:t>㎡</a:t>
                      </a:r>
                      <a:r>
                        <a:rPr lang="en-US" altLang="zh-CN" sz="1800" b="1" i="1" dirty="0" smtClean="0">
                          <a:latin typeface="楷体" pitchFamily="49" charset="-122"/>
                          <a:ea typeface="楷体" pitchFamily="49" charset="-122"/>
                        </a:rPr>
                        <a:t>/</a:t>
                      </a:r>
                      <a:r>
                        <a:rPr lang="en-US" altLang="zh-CN" sz="1800" b="1" dirty="0" smtClean="0">
                          <a:latin typeface="楷体" pitchFamily="49" charset="-122"/>
                          <a:ea typeface="楷体" pitchFamily="49" charset="-122"/>
                        </a:rPr>
                        <a:t>s</a:t>
                      </a:r>
                      <a:endParaRPr lang="zh-CN" altLang="en-US" sz="1800" b="1" dirty="0">
                        <a:latin typeface="楷体" pitchFamily="49" charset="-122"/>
                        <a:ea typeface="楷体" pitchFamily="49" charset="-122"/>
                      </a:endParaRPr>
                    </a:p>
                  </a:txBody>
                  <a:tcPr/>
                </a:tc>
              </a:tr>
              <a:tr h="990992">
                <a:tc>
                  <a:txBody>
                    <a:bodyPr/>
                    <a:lstStyle/>
                    <a:p>
                      <a:pPr algn="ctr"/>
                      <a:endParaRPr lang="en-US" altLang="zh-CN" sz="1800" b="1" dirty="0" smtClean="0">
                        <a:latin typeface="楷体" pitchFamily="49" charset="-122"/>
                        <a:ea typeface="楷体" pitchFamily="49" charset="-122"/>
                      </a:endParaRPr>
                    </a:p>
                    <a:p>
                      <a:pPr algn="ctr"/>
                      <a:r>
                        <a:rPr lang="zh-CN" altLang="en-US" sz="1800" b="1" dirty="0" smtClean="0">
                          <a:latin typeface="楷体" pitchFamily="49" charset="-122"/>
                          <a:ea typeface="楷体" pitchFamily="49" charset="-122"/>
                        </a:rPr>
                        <a:t>常用单位</a:t>
                      </a:r>
                      <a:endParaRPr lang="zh-CN" altLang="en-US" sz="1800" b="1" dirty="0">
                        <a:latin typeface="楷体" pitchFamily="49" charset="-122"/>
                        <a:ea typeface="楷体" pitchFamily="49" charset="-122"/>
                      </a:endParaRPr>
                    </a:p>
                  </a:txBody>
                  <a:tcPr/>
                </a:tc>
                <a:tc>
                  <a:txBody>
                    <a:bodyPr/>
                    <a:lstStyle/>
                    <a:p>
                      <a:pPr algn="ctr"/>
                      <a:r>
                        <a:rPr lang="en-US" altLang="zh-CN" sz="1800" b="1" dirty="0" smtClean="0">
                          <a:latin typeface="楷体" pitchFamily="49" charset="-122"/>
                          <a:ea typeface="楷体" pitchFamily="49" charset="-122"/>
                          <a:cs typeface="Times New Roman" pitchFamily="18" charset="0"/>
                        </a:rPr>
                        <a:t>P</a:t>
                      </a:r>
                      <a:r>
                        <a:rPr lang="zh-CN" altLang="en-US" sz="1800" b="1" dirty="0" smtClean="0">
                          <a:latin typeface="楷体" pitchFamily="49" charset="-122"/>
                          <a:ea typeface="楷体" pitchFamily="49" charset="-122"/>
                          <a:cs typeface="Times New Roman" pitchFamily="18" charset="0"/>
                        </a:rPr>
                        <a:t>（泊</a:t>
                      </a:r>
                      <a:r>
                        <a:rPr lang="en-US" altLang="zh-CN" sz="1800" b="1" dirty="0" smtClean="0">
                          <a:latin typeface="楷体" pitchFamily="49" charset="-122"/>
                          <a:ea typeface="楷体" pitchFamily="49" charset="-122"/>
                          <a:cs typeface="Times New Roman" pitchFamily="18" charset="0"/>
                        </a:rPr>
                        <a:t>)</a:t>
                      </a:r>
                    </a:p>
                    <a:p>
                      <a:pPr algn="ctr"/>
                      <a:r>
                        <a:rPr lang="en-US" altLang="zh-CN" sz="1800" b="1" dirty="0" err="1" smtClean="0">
                          <a:latin typeface="楷体" pitchFamily="49" charset="-122"/>
                          <a:ea typeface="楷体" pitchFamily="49" charset="-122"/>
                          <a:cs typeface="Times New Roman" pitchFamily="18" charset="0"/>
                        </a:rPr>
                        <a:t>cP</a:t>
                      </a:r>
                      <a:r>
                        <a:rPr lang="zh-CN" altLang="en-US" sz="1800" b="1" dirty="0" smtClean="0">
                          <a:latin typeface="楷体" pitchFamily="49" charset="-122"/>
                          <a:ea typeface="楷体" pitchFamily="49" charset="-122"/>
                          <a:cs typeface="Times New Roman" pitchFamily="18" charset="0"/>
                        </a:rPr>
                        <a:t>（厘泊）</a:t>
                      </a:r>
                      <a:endParaRPr lang="zh-CN" altLang="en-US" sz="1800" b="1" dirty="0">
                        <a:latin typeface="楷体" pitchFamily="49" charset="-122"/>
                        <a:ea typeface="楷体" pitchFamily="49" charset="-122"/>
                      </a:endParaRPr>
                    </a:p>
                  </a:txBody>
                  <a:tcPr/>
                </a:tc>
                <a:tc>
                  <a:txBody>
                    <a:bodyPr/>
                    <a:lstStyle/>
                    <a:p>
                      <a:pPr algn="ctr"/>
                      <a:r>
                        <a:rPr lang="en-US" altLang="zh-CN" sz="1800" b="1" i="1" dirty="0" smtClean="0">
                          <a:latin typeface="楷体" pitchFamily="49" charset="-122"/>
                          <a:ea typeface="楷体" pitchFamily="49" charset="-122"/>
                          <a:cs typeface="Times New Roman" pitchFamily="18" charset="0"/>
                        </a:rPr>
                        <a:t>St  </a:t>
                      </a:r>
                      <a:r>
                        <a:rPr lang="en-US" altLang="zh-CN" sz="1800" b="1" dirty="0" smtClean="0">
                          <a:latin typeface="楷体" pitchFamily="49" charset="-122"/>
                          <a:ea typeface="楷体" pitchFamily="49" charset="-122"/>
                        </a:rPr>
                        <a:t>(</a:t>
                      </a:r>
                      <a:r>
                        <a:rPr lang="zh-CN" altLang="en-US" sz="1800" b="1" dirty="0" smtClean="0">
                          <a:latin typeface="楷体" pitchFamily="49" charset="-122"/>
                          <a:ea typeface="楷体" pitchFamily="49" charset="-122"/>
                        </a:rPr>
                        <a:t>斯</a:t>
                      </a:r>
                      <a:r>
                        <a:rPr lang="en-US" altLang="zh-CN" sz="1800" b="1" dirty="0" smtClean="0">
                          <a:latin typeface="楷体" pitchFamily="49" charset="-122"/>
                          <a:ea typeface="楷体" pitchFamily="49" charset="-122"/>
                        </a:rPr>
                        <a:t>)</a:t>
                      </a:r>
                    </a:p>
                    <a:p>
                      <a:pPr algn="ctr"/>
                      <a:r>
                        <a:rPr lang="en-US" altLang="zh-CN" sz="1800" b="1" i="1" dirty="0" smtClean="0">
                          <a:latin typeface="楷体" pitchFamily="49" charset="-122"/>
                          <a:ea typeface="楷体" pitchFamily="49" charset="-122"/>
                        </a:rPr>
                        <a:t> </a:t>
                      </a:r>
                      <a:r>
                        <a:rPr lang="en-US" altLang="zh-CN" sz="1800" b="1" i="1" dirty="0" err="1" smtClean="0">
                          <a:latin typeface="楷体" pitchFamily="49" charset="-122"/>
                          <a:ea typeface="楷体" pitchFamily="49" charset="-122"/>
                        </a:rPr>
                        <a:t>cSt</a:t>
                      </a:r>
                      <a:r>
                        <a:rPr lang="en-US" altLang="zh-CN" sz="1800" b="1" i="1" dirty="0" smtClean="0">
                          <a:latin typeface="楷体" pitchFamily="49" charset="-122"/>
                          <a:ea typeface="楷体" pitchFamily="49" charset="-122"/>
                        </a:rPr>
                        <a:t> </a:t>
                      </a:r>
                      <a:r>
                        <a:rPr lang="en-US" altLang="zh-CN" sz="1800" b="1" dirty="0" smtClean="0">
                          <a:latin typeface="楷体" pitchFamily="49" charset="-122"/>
                          <a:ea typeface="楷体" pitchFamily="49" charset="-122"/>
                        </a:rPr>
                        <a:t>(</a:t>
                      </a:r>
                      <a:r>
                        <a:rPr lang="zh-CN" altLang="en-US" sz="1800" b="1" dirty="0" smtClean="0">
                          <a:latin typeface="楷体" pitchFamily="49" charset="-122"/>
                          <a:ea typeface="楷体" pitchFamily="49" charset="-122"/>
                        </a:rPr>
                        <a:t>厘斯</a:t>
                      </a:r>
                      <a:r>
                        <a:rPr lang="en-US" altLang="zh-CN" sz="1800" b="1" dirty="0" smtClean="0">
                          <a:latin typeface="楷体" pitchFamily="49" charset="-122"/>
                          <a:ea typeface="楷体" pitchFamily="49" charset="-122"/>
                        </a:rPr>
                        <a:t>) </a:t>
                      </a:r>
                      <a:endParaRPr lang="zh-CN" altLang="en-US" sz="1800" b="1" dirty="0">
                        <a:latin typeface="楷体" pitchFamily="49" charset="-122"/>
                        <a:ea typeface="楷体" pitchFamily="49" charset="-122"/>
                      </a:endParaRPr>
                    </a:p>
                  </a:txBody>
                  <a:tcPr/>
                </a:tc>
              </a:tr>
              <a:tr h="370840">
                <a:tc>
                  <a:txBody>
                    <a:bodyPr/>
                    <a:lstStyle/>
                    <a:p>
                      <a:pPr algn="ctr"/>
                      <a:endParaRPr lang="en-US" altLang="zh-CN" sz="1800" b="1" dirty="0" smtClean="0">
                        <a:latin typeface="楷体" pitchFamily="49" charset="-122"/>
                        <a:ea typeface="楷体" pitchFamily="49" charset="-122"/>
                      </a:endParaRPr>
                    </a:p>
                    <a:p>
                      <a:pPr algn="ctr"/>
                      <a:r>
                        <a:rPr lang="zh-CN" altLang="en-US" sz="1800" b="1" dirty="0" smtClean="0">
                          <a:latin typeface="楷体" pitchFamily="49" charset="-122"/>
                          <a:ea typeface="楷体" pitchFamily="49" charset="-122"/>
                        </a:rPr>
                        <a:t>单位换算</a:t>
                      </a:r>
                      <a:endParaRPr lang="zh-CN" altLang="en-US" sz="1800" b="1" dirty="0">
                        <a:latin typeface="楷体" pitchFamily="49" charset="-122"/>
                        <a:ea typeface="楷体" pitchFamily="49" charset="-122"/>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楷体" pitchFamily="49" charset="-122"/>
                          <a:ea typeface="楷体" pitchFamily="49" charset="-122"/>
                        </a:rPr>
                        <a:t>1</a:t>
                      </a:r>
                      <a:r>
                        <a:rPr lang="en-US" altLang="zh-CN" sz="1800" b="1" i="1" dirty="0" smtClean="0">
                          <a:latin typeface="楷体" pitchFamily="49" charset="-122"/>
                          <a:ea typeface="楷体" pitchFamily="49" charset="-122"/>
                          <a:cs typeface="Times New Roman" pitchFamily="18" charset="0"/>
                        </a:rPr>
                        <a:t> </a:t>
                      </a:r>
                      <a:r>
                        <a:rPr lang="en-US" altLang="zh-CN" sz="1800" b="1" i="1" dirty="0" err="1" smtClean="0">
                          <a:latin typeface="楷体" pitchFamily="49" charset="-122"/>
                          <a:ea typeface="楷体" pitchFamily="49" charset="-122"/>
                          <a:cs typeface="Times New Roman" pitchFamily="18" charset="0"/>
                        </a:rPr>
                        <a:t>Pa·s</a:t>
                      </a:r>
                      <a:r>
                        <a:rPr lang="en-US" altLang="zh-CN" sz="1800" b="1" i="1" dirty="0" smtClean="0">
                          <a:latin typeface="楷体" pitchFamily="49" charset="-122"/>
                          <a:ea typeface="楷体" pitchFamily="49" charset="-122"/>
                          <a:cs typeface="Times New Roman" pitchFamily="18"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b="1" i="1" dirty="0" smtClean="0">
                          <a:latin typeface="楷体" pitchFamily="49" charset="-122"/>
                          <a:ea typeface="楷体" pitchFamily="49" charset="-122"/>
                          <a:cs typeface="Times New Roman" pitchFamily="18" charset="0"/>
                        </a:rPr>
                        <a:t>= 10P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b="1" i="1" dirty="0" smtClean="0">
                          <a:latin typeface="楷体" pitchFamily="49" charset="-122"/>
                          <a:ea typeface="楷体" pitchFamily="49" charset="-122"/>
                          <a:cs typeface="Times New Roman" pitchFamily="18" charset="0"/>
                        </a:rPr>
                        <a:t>= 1000cP</a:t>
                      </a:r>
                      <a:endParaRPr lang="zh-CN" altLang="en-US" sz="1800" b="1" dirty="0" smtClean="0">
                        <a:latin typeface="楷体" pitchFamily="49" charset="-122"/>
                        <a:ea typeface="楷体" pitchFamily="49" charset="-122"/>
                      </a:endParaRPr>
                    </a:p>
                    <a:p>
                      <a:endParaRPr lang="zh-CN" altLang="en-US" sz="1800" b="1" dirty="0">
                        <a:latin typeface="楷体" pitchFamily="49" charset="-122"/>
                        <a:ea typeface="楷体" pitchFamily="49" charset="-122"/>
                      </a:endParaRPr>
                    </a:p>
                  </a:txBody>
                  <a:tcPr/>
                </a:tc>
                <a:tc>
                  <a:txBody>
                    <a:bodyPr/>
                    <a:lstStyle/>
                    <a:p>
                      <a:pPr marL="0" lvl="3" eaLnBrk="1" hangingPunct="1">
                        <a:buClr>
                          <a:schemeClr val="accent2"/>
                        </a:buClr>
                        <a:buSzPct val="55000"/>
                        <a:buFont typeface="Wingdings" pitchFamily="2" charset="2"/>
                        <a:buNone/>
                      </a:pPr>
                      <a:r>
                        <a:rPr lang="en-US" altLang="zh-CN" sz="1800" b="1" i="1" dirty="0" smtClean="0">
                          <a:latin typeface="楷体" pitchFamily="49" charset="-122"/>
                          <a:ea typeface="楷体" pitchFamily="49" charset="-122"/>
                        </a:rPr>
                        <a:t>1St</a:t>
                      </a:r>
                      <a:r>
                        <a:rPr lang="en-US" altLang="zh-CN" sz="1800" b="1" dirty="0" smtClean="0">
                          <a:latin typeface="楷体" pitchFamily="49" charset="-122"/>
                          <a:ea typeface="楷体" pitchFamily="49" charset="-122"/>
                        </a:rPr>
                        <a:t>=10</a:t>
                      </a:r>
                      <a:r>
                        <a:rPr lang="en-US" altLang="zh-CN" sz="1800" b="1" baseline="30000" dirty="0" smtClean="0">
                          <a:latin typeface="楷体" pitchFamily="49" charset="-122"/>
                          <a:ea typeface="楷体" pitchFamily="49" charset="-122"/>
                        </a:rPr>
                        <a:t>-4</a:t>
                      </a:r>
                      <a:r>
                        <a:rPr lang="en-US" altLang="zh-CN" sz="1800" b="1" dirty="0" smtClean="0">
                          <a:latin typeface="楷体" pitchFamily="49" charset="-122"/>
                          <a:ea typeface="楷体" pitchFamily="49" charset="-122"/>
                        </a:rPr>
                        <a:t> ㎡/s</a:t>
                      </a:r>
                    </a:p>
                    <a:p>
                      <a:pPr marL="0" lvl="3" eaLnBrk="1" hangingPunct="1">
                        <a:buClr>
                          <a:schemeClr val="accent2"/>
                        </a:buClr>
                        <a:buSzPct val="55000"/>
                        <a:buFont typeface="Wingdings" pitchFamily="2" charset="2"/>
                        <a:buNone/>
                      </a:pPr>
                      <a:r>
                        <a:rPr lang="en-US" altLang="zh-CN" sz="1800" b="1" i="1" dirty="0" smtClean="0">
                          <a:latin typeface="楷体" pitchFamily="49" charset="-122"/>
                          <a:ea typeface="楷体" pitchFamily="49" charset="-122"/>
                        </a:rPr>
                        <a:t>1cSt</a:t>
                      </a:r>
                      <a:r>
                        <a:rPr lang="en-US" altLang="zh-CN" sz="1800" b="1" dirty="0" smtClean="0">
                          <a:latin typeface="楷体" pitchFamily="49" charset="-122"/>
                          <a:ea typeface="楷体" pitchFamily="49" charset="-122"/>
                        </a:rPr>
                        <a:t>=10</a:t>
                      </a:r>
                      <a:r>
                        <a:rPr lang="en-US" altLang="zh-CN" sz="1800" b="1" baseline="30000" dirty="0" smtClean="0">
                          <a:latin typeface="楷体" pitchFamily="49" charset="-122"/>
                          <a:ea typeface="楷体" pitchFamily="49" charset="-122"/>
                        </a:rPr>
                        <a:t>-6</a:t>
                      </a:r>
                      <a:r>
                        <a:rPr lang="en-US" altLang="zh-CN" sz="1800" b="1" dirty="0" smtClean="0">
                          <a:latin typeface="楷体" pitchFamily="49" charset="-122"/>
                          <a:ea typeface="楷体" pitchFamily="49" charset="-122"/>
                        </a:rPr>
                        <a:t>㎡/s</a:t>
                      </a:r>
                    </a:p>
                    <a:p>
                      <a:endParaRPr lang="zh-CN" altLang="en-US" sz="1800" b="1" dirty="0">
                        <a:latin typeface="楷体" pitchFamily="49" charset="-122"/>
                        <a:ea typeface="楷体" pitchFamily="49" charset="-122"/>
                      </a:endParaRPr>
                    </a:p>
                  </a:txBody>
                  <a:tcPr/>
                </a:tc>
              </a:tr>
              <a:tr h="1205840">
                <a:tc>
                  <a:txBody>
                    <a:bodyPr/>
                    <a:lstStyle/>
                    <a:p>
                      <a:pPr algn="ctr"/>
                      <a:endParaRPr lang="en-US" altLang="zh-CN" sz="1800" b="1" dirty="0" smtClean="0">
                        <a:latin typeface="楷体" pitchFamily="49" charset="-122"/>
                        <a:ea typeface="楷体" pitchFamily="49" charset="-122"/>
                      </a:endParaRPr>
                    </a:p>
                    <a:p>
                      <a:pPr algn="ctr"/>
                      <a:r>
                        <a:rPr lang="zh-CN" altLang="en-US" sz="1800" b="1" dirty="0" smtClean="0">
                          <a:latin typeface="楷体" pitchFamily="49" charset="-122"/>
                          <a:ea typeface="楷体" pitchFamily="49" charset="-122"/>
                        </a:rPr>
                        <a:t>相互换算</a:t>
                      </a:r>
                      <a:endParaRPr lang="zh-CN" altLang="en-US" sz="1800" b="1" dirty="0">
                        <a:latin typeface="楷体" pitchFamily="49" charset="-122"/>
                        <a:ea typeface="楷体" pitchFamily="49" charset="-122"/>
                      </a:endParaRPr>
                    </a:p>
                  </a:txBody>
                  <a:tcPr/>
                </a:tc>
                <a:tc gridSpan="2">
                  <a:txBody>
                    <a:bodyPr/>
                    <a:lstStyle/>
                    <a:p>
                      <a:endParaRPr lang="zh-CN" altLang="en-US" sz="1800" dirty="0"/>
                    </a:p>
                  </a:txBody>
                  <a:tcPr/>
                </a:tc>
                <a:tc hMerge="1">
                  <a:txBody>
                    <a:bodyPr/>
                    <a:lstStyle/>
                    <a:p>
                      <a:endParaRPr lang="zh-CN" altLang="en-US" sz="2400" b="1" dirty="0">
                        <a:latin typeface="楷体" pitchFamily="49" charset="-122"/>
                        <a:ea typeface="楷体" pitchFamily="49" charset="-122"/>
                      </a:endParaRPr>
                    </a:p>
                  </a:txBody>
                  <a:tcPr/>
                </a:tc>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846804247"/>
              </p:ext>
            </p:extLst>
          </p:nvPr>
        </p:nvGraphicFramePr>
        <p:xfrm>
          <a:off x="5652120" y="5260586"/>
          <a:ext cx="2592288" cy="976725"/>
        </p:xfrm>
        <a:graphic>
          <a:graphicData uri="http://schemas.openxmlformats.org/presentationml/2006/ole">
            <mc:AlternateContent xmlns:mc="http://schemas.openxmlformats.org/markup-compatibility/2006">
              <mc:Choice xmlns:v="urn:schemas-microsoft-com:vml" Requires="v">
                <p:oleObj spid="_x0000_s88099" name="公式" r:id="rId6" imgW="1346040" imgH="685800" progId="Equation.3">
                  <p:embed/>
                </p:oleObj>
              </mc:Choice>
              <mc:Fallback>
                <p:oleObj name="公式" r:id="rId6" imgW="1346040" imgH="685800" progId="Equation.3">
                  <p:embed/>
                  <p:pic>
                    <p:nvPicPr>
                      <p:cNvPr id="0" name=""/>
                      <p:cNvPicPr>
                        <a:picLocks noChangeAspect="1" noChangeArrowheads="1"/>
                      </p:cNvPicPr>
                      <p:nvPr/>
                    </p:nvPicPr>
                    <p:blipFill>
                      <a:blip r:embed="rId7"/>
                      <a:srcRect/>
                      <a:stretch>
                        <a:fillRect/>
                      </a:stretch>
                    </p:blipFill>
                    <p:spPr bwMode="auto">
                      <a:xfrm>
                        <a:off x="5652120" y="5260586"/>
                        <a:ext cx="2592288" cy="9767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482240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74" y="2780928"/>
            <a:ext cx="3681908" cy="3025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898" y="-15124"/>
            <a:ext cx="9149897"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50000"/>
              </a:lnSpc>
            </a:pPr>
            <a:r>
              <a:rPr lang="zh-CN" altLang="en-US" b="1" dirty="0" smtClean="0">
                <a:solidFill>
                  <a:srgbClr val="FF0000"/>
                </a:solidFill>
                <a:latin typeface="楷体" pitchFamily="49" charset="-122"/>
                <a:ea typeface="楷体" pitchFamily="49" charset="-122"/>
              </a:rPr>
              <a:t>    例</a:t>
            </a:r>
            <a:r>
              <a:rPr lang="en-US" altLang="zh-CN" b="1" dirty="0" smtClean="0">
                <a:solidFill>
                  <a:srgbClr val="FF0000"/>
                </a:solidFill>
                <a:latin typeface="楷体" pitchFamily="49" charset="-122"/>
                <a:ea typeface="楷体" pitchFamily="49" charset="-122"/>
              </a:rPr>
              <a:t>1</a:t>
            </a:r>
            <a:r>
              <a:rPr lang="zh-CN" altLang="en-US" b="1" dirty="0" smtClean="0">
                <a:latin typeface="楷体" pitchFamily="49" charset="-122"/>
                <a:ea typeface="楷体" pitchFamily="49" charset="-122"/>
              </a:rPr>
              <a:t>、液压缸缸筒内径</a:t>
            </a:r>
            <a:r>
              <a:rPr lang="en-US" altLang="zh-CN" b="1" dirty="0" smtClean="0">
                <a:latin typeface="楷体" pitchFamily="49" charset="-122"/>
                <a:ea typeface="楷体" pitchFamily="49" charset="-122"/>
              </a:rPr>
              <a:t>D=120mm</a:t>
            </a:r>
            <a:r>
              <a:rPr lang="zh-CN" altLang="en-US" b="1" dirty="0" smtClean="0">
                <a:latin typeface="楷体" pitchFamily="49" charset="-122"/>
                <a:ea typeface="楷体" pitchFamily="49" charset="-122"/>
              </a:rPr>
              <a:t>，活塞直径</a:t>
            </a:r>
            <a:r>
              <a:rPr lang="en-US" altLang="zh-CN" b="1" dirty="0" smtClean="0">
                <a:latin typeface="楷体" pitchFamily="49" charset="-122"/>
                <a:ea typeface="楷体" pitchFamily="49" charset="-122"/>
              </a:rPr>
              <a:t>d=119.6mm</a:t>
            </a:r>
            <a:r>
              <a:rPr lang="zh-CN" altLang="en-US" b="1" dirty="0" smtClean="0">
                <a:latin typeface="楷体" pitchFamily="49" charset="-122"/>
                <a:ea typeface="楷体" pitchFamily="49" charset="-122"/>
              </a:rPr>
              <a:t>，活塞长度</a:t>
            </a:r>
            <a:r>
              <a:rPr lang="en-US" altLang="zh-CN" b="1" dirty="0" smtClean="0">
                <a:latin typeface="楷体" pitchFamily="49" charset="-122"/>
                <a:ea typeface="楷体" pitchFamily="49" charset="-122"/>
              </a:rPr>
              <a:t>L=140mm</a:t>
            </a:r>
            <a:r>
              <a:rPr lang="zh-CN" altLang="en-US" b="1" dirty="0" smtClean="0">
                <a:latin typeface="楷体" pitchFamily="49" charset="-122"/>
                <a:ea typeface="楷体" pitchFamily="49" charset="-122"/>
              </a:rPr>
              <a:t>，若油的动力粘度</a:t>
            </a:r>
            <a:r>
              <a:rPr lang="el-GR" altLang="zh-CN" b="1" dirty="0" smtClean="0">
                <a:latin typeface="楷体" pitchFamily="49" charset="-122"/>
                <a:ea typeface="楷体" pitchFamily="49" charset="-122"/>
              </a:rPr>
              <a:t>μ</a:t>
            </a:r>
            <a:r>
              <a:rPr lang="en-US" altLang="zh-CN" b="1" dirty="0" smtClean="0">
                <a:latin typeface="楷体" pitchFamily="49" charset="-122"/>
                <a:ea typeface="楷体" pitchFamily="49" charset="-122"/>
              </a:rPr>
              <a:t>=0.065Pa·s</a:t>
            </a: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活塞回程要求的稳定速度为</a:t>
            </a:r>
            <a:r>
              <a:rPr lang="en-US" altLang="zh-CN" b="1" dirty="0" smtClean="0">
                <a:latin typeface="楷体" pitchFamily="49" charset="-122"/>
                <a:ea typeface="楷体" pitchFamily="49" charset="-122"/>
              </a:rPr>
              <a:t>v=0.5m/s</a:t>
            </a:r>
            <a:r>
              <a:rPr lang="zh-CN" altLang="en-US" b="1" dirty="0" smtClean="0">
                <a:latin typeface="楷体" pitchFamily="49" charset="-122"/>
                <a:ea typeface="楷体" pitchFamily="49" charset="-122"/>
              </a:rPr>
              <a:t>，试求</a:t>
            </a:r>
            <a:r>
              <a:rPr lang="zh-CN" altLang="en-US" b="1" dirty="0" smtClean="0">
                <a:solidFill>
                  <a:srgbClr val="FF0000"/>
                </a:solidFill>
                <a:latin typeface="楷体" pitchFamily="49" charset="-122"/>
                <a:ea typeface="楷体" pitchFamily="49" charset="-122"/>
              </a:rPr>
              <a:t>不计油液压力</a:t>
            </a:r>
            <a:r>
              <a:rPr lang="zh-CN" altLang="en-US" b="1" dirty="0" smtClean="0">
                <a:latin typeface="楷体" pitchFamily="49" charset="-122"/>
                <a:ea typeface="楷体" pitchFamily="49" charset="-122"/>
              </a:rPr>
              <a:t>时拉回活塞所需的力</a:t>
            </a:r>
            <a:r>
              <a:rPr lang="en-US" altLang="zh-CN" b="1" dirty="0" smtClean="0">
                <a:latin typeface="楷体" pitchFamily="49" charset="-122"/>
                <a:ea typeface="楷体" pitchFamily="49" charset="-122"/>
              </a:rPr>
              <a:t>F</a:t>
            </a:r>
            <a:r>
              <a:rPr lang="zh-CN" altLang="en-US" b="1" dirty="0" smtClean="0">
                <a:latin typeface="楷体" pitchFamily="49" charset="-122"/>
                <a:ea typeface="楷体" pitchFamily="49" charset="-122"/>
              </a:rPr>
              <a:t>。</a:t>
            </a:r>
            <a:endParaRPr lang="zh-CN" altLang="en-US" dirty="0"/>
          </a:p>
        </p:txBody>
      </p:sp>
      <p:cxnSp>
        <p:nvCxnSpPr>
          <p:cNvPr id="4" name="直接箭头连接符 3"/>
          <p:cNvCxnSpPr/>
          <p:nvPr/>
        </p:nvCxnSpPr>
        <p:spPr>
          <a:xfrm>
            <a:off x="4343036" y="3861048"/>
            <a:ext cx="576064"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508104" y="2780928"/>
            <a:ext cx="2808312" cy="280961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kumimoji="0" lang="zh-CN" altLang="en-US" sz="2000" b="1" dirty="0" smtClean="0">
                <a:solidFill>
                  <a:prstClr val="black"/>
                </a:solidFill>
                <a:latin typeface="楷体" pitchFamily="49" charset="-122"/>
                <a:ea typeface="楷体" pitchFamily="49" charset="-122"/>
              </a:rPr>
              <a:t>分析：</a:t>
            </a:r>
            <a:endParaRPr kumimoji="0" lang="en-US" altLang="zh-CN" sz="2000" b="1" dirty="0" smtClean="0">
              <a:solidFill>
                <a:prstClr val="black"/>
              </a:solidFill>
              <a:latin typeface="楷体" pitchFamily="49" charset="-122"/>
              <a:ea typeface="楷体" pitchFamily="49" charset="-122"/>
            </a:endParaRPr>
          </a:p>
          <a:p>
            <a:pPr>
              <a:lnSpc>
                <a:spcPct val="150000"/>
              </a:lnSpc>
            </a:pPr>
            <a:r>
              <a:rPr kumimoji="0" lang="en-US" altLang="zh-CN" sz="2000" b="1" dirty="0" smtClean="0">
                <a:solidFill>
                  <a:prstClr val="black"/>
                </a:solidFill>
                <a:latin typeface="楷体" pitchFamily="49" charset="-122"/>
                <a:ea typeface="楷体" pitchFamily="49" charset="-122"/>
              </a:rPr>
              <a:t>1</a:t>
            </a:r>
            <a:r>
              <a:rPr kumimoji="0" lang="zh-CN" altLang="en-US" sz="2000" b="1" dirty="0" smtClean="0">
                <a:solidFill>
                  <a:prstClr val="black"/>
                </a:solidFill>
                <a:latin typeface="楷体" pitchFamily="49" charset="-122"/>
                <a:ea typeface="楷体" pitchFamily="49" charset="-122"/>
              </a:rPr>
              <a:t>、已知动力粘度；</a:t>
            </a:r>
            <a:endParaRPr kumimoji="0" lang="en-US" altLang="zh-CN" sz="2000" b="1" dirty="0" smtClean="0">
              <a:solidFill>
                <a:prstClr val="black"/>
              </a:solidFill>
              <a:latin typeface="楷体" pitchFamily="49" charset="-122"/>
              <a:ea typeface="楷体" pitchFamily="49" charset="-122"/>
            </a:endParaRPr>
          </a:p>
          <a:p>
            <a:pPr>
              <a:lnSpc>
                <a:spcPct val="150000"/>
              </a:lnSpc>
            </a:pPr>
            <a:r>
              <a:rPr kumimoji="0" lang="en-US" altLang="zh-CN" sz="2000" b="1" dirty="0" smtClean="0">
                <a:solidFill>
                  <a:prstClr val="black"/>
                </a:solidFill>
                <a:latin typeface="楷体" pitchFamily="49" charset="-122"/>
                <a:ea typeface="楷体" pitchFamily="49" charset="-122"/>
              </a:rPr>
              <a:t>2</a:t>
            </a:r>
            <a:r>
              <a:rPr kumimoji="0" lang="zh-CN" altLang="en-US" sz="2000" b="1" dirty="0" smtClean="0">
                <a:solidFill>
                  <a:prstClr val="black"/>
                </a:solidFill>
                <a:latin typeface="楷体" pitchFamily="49" charset="-122"/>
                <a:ea typeface="楷体" pitchFamily="49" charset="-122"/>
              </a:rPr>
              <a:t>、液</a:t>
            </a:r>
            <a:r>
              <a:rPr kumimoji="0" lang="zh-CN" altLang="en-US" sz="2000" b="1" dirty="0">
                <a:solidFill>
                  <a:prstClr val="black"/>
                </a:solidFill>
                <a:latin typeface="楷体" pitchFamily="49" charset="-122"/>
                <a:ea typeface="楷体" pitchFamily="49" charset="-122"/>
              </a:rPr>
              <a:t>层</a:t>
            </a:r>
            <a:r>
              <a:rPr kumimoji="0" lang="zh-CN" altLang="en-US" sz="2000" b="1" dirty="0" smtClean="0">
                <a:solidFill>
                  <a:prstClr val="black"/>
                </a:solidFill>
                <a:latin typeface="楷体" pitchFamily="49" charset="-122"/>
                <a:ea typeface="楷体" pitchFamily="49" charset="-122"/>
              </a:rPr>
              <a:t>接触面积为活塞外圆周面；</a:t>
            </a:r>
            <a:endParaRPr kumimoji="0" lang="en-US" altLang="zh-CN" sz="2000" b="1" dirty="0" smtClean="0">
              <a:solidFill>
                <a:prstClr val="black"/>
              </a:solidFill>
              <a:latin typeface="楷体" pitchFamily="49" charset="-122"/>
              <a:ea typeface="楷体" pitchFamily="49" charset="-122"/>
            </a:endParaRPr>
          </a:p>
          <a:p>
            <a:pPr>
              <a:lnSpc>
                <a:spcPct val="150000"/>
              </a:lnSpc>
            </a:pPr>
            <a:r>
              <a:rPr kumimoji="0" lang="en-US" altLang="zh-CN" sz="2000" b="1" dirty="0" smtClean="0">
                <a:solidFill>
                  <a:prstClr val="black"/>
                </a:solidFill>
                <a:latin typeface="楷体" pitchFamily="49" charset="-122"/>
                <a:ea typeface="楷体" pitchFamily="49" charset="-122"/>
              </a:rPr>
              <a:t>3</a:t>
            </a:r>
            <a:r>
              <a:rPr kumimoji="0" lang="zh-CN" altLang="en-US" sz="2000" b="1" dirty="0" smtClean="0">
                <a:solidFill>
                  <a:prstClr val="black"/>
                </a:solidFill>
                <a:latin typeface="楷体" pitchFamily="49" charset="-122"/>
                <a:ea typeface="楷体" pitchFamily="49" charset="-122"/>
              </a:rPr>
              <a:t>、液</a:t>
            </a:r>
            <a:r>
              <a:rPr kumimoji="0" lang="zh-CN" altLang="en-US" sz="2000" b="1" dirty="0">
                <a:solidFill>
                  <a:prstClr val="black"/>
                </a:solidFill>
                <a:latin typeface="楷体" pitchFamily="49" charset="-122"/>
                <a:ea typeface="楷体" pitchFamily="49" charset="-122"/>
              </a:rPr>
              <a:t>层间的</a:t>
            </a:r>
            <a:r>
              <a:rPr kumimoji="0" lang="zh-CN" altLang="en-US" sz="2000" b="1" dirty="0" smtClean="0">
                <a:solidFill>
                  <a:prstClr val="black"/>
                </a:solidFill>
                <a:latin typeface="楷体" pitchFamily="49" charset="-122"/>
                <a:ea typeface="楷体" pitchFamily="49" charset="-122"/>
              </a:rPr>
              <a:t>速度梯度根据已知条件可以算出。</a:t>
            </a:r>
            <a:endParaRPr lang="zh-CN" altLang="en-US" sz="2000" dirty="0"/>
          </a:p>
        </p:txBody>
      </p:sp>
    </p:spTree>
    <p:extLst>
      <p:ext uri="{BB962C8B-B14F-4D97-AF65-F5344CB8AC3E}">
        <p14:creationId xmlns:p14="http://schemas.microsoft.com/office/powerpoint/2010/main" val="1660790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299"/>
            <a:ext cx="4809949" cy="3025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87064" y="3193660"/>
            <a:ext cx="7869708" cy="3208571"/>
          </a:xfrm>
          <a:prstGeom prst="rect">
            <a:avLst/>
          </a:prstGeom>
        </p:spPr>
        <p:txBody>
          <a:bodyPr wrap="square">
            <a:spAutoFit/>
          </a:bodyPr>
          <a:lstStyle/>
          <a:p>
            <a:pPr>
              <a:lnSpc>
                <a:spcPct val="125000"/>
              </a:lnSpc>
            </a:pPr>
            <a:r>
              <a:rPr lang="en-US" altLang="zh-CN" b="1" dirty="0" smtClean="0">
                <a:latin typeface="楷体" pitchFamily="49" charset="-122"/>
                <a:ea typeface="楷体" pitchFamily="49" charset="-122"/>
                <a:cs typeface="Times New Roman" pitchFamily="18" charset="0"/>
              </a:rPr>
              <a:t>1</a:t>
            </a:r>
            <a:r>
              <a:rPr lang="zh-CN" altLang="en-US" b="1" dirty="0" smtClean="0">
                <a:latin typeface="楷体" pitchFamily="49" charset="-122"/>
                <a:ea typeface="楷体" pitchFamily="49" charset="-122"/>
                <a:cs typeface="Times New Roman" pitchFamily="18" charset="0"/>
              </a:rPr>
              <a:t>、液层接触面积：</a:t>
            </a:r>
            <a:endParaRPr lang="en-US" altLang="zh-CN" b="1" dirty="0" smtClean="0">
              <a:latin typeface="楷体" pitchFamily="49" charset="-122"/>
              <a:ea typeface="楷体" pitchFamily="49" charset="-122"/>
              <a:cs typeface="Times New Roman" pitchFamily="18" charset="0"/>
            </a:endParaRPr>
          </a:p>
          <a:p>
            <a:pPr>
              <a:lnSpc>
                <a:spcPct val="125000"/>
              </a:lnSpc>
            </a:pPr>
            <a:r>
              <a:rPr lang="zh-CN" altLang="en-US" b="1" dirty="0">
                <a:latin typeface="楷体" pitchFamily="49" charset="-122"/>
                <a:ea typeface="楷体" pitchFamily="49" charset="-122"/>
                <a:cs typeface="Times New Roman" pitchFamily="18" charset="0"/>
              </a:rPr>
              <a:t> </a:t>
            </a:r>
            <a:r>
              <a:rPr lang="zh-CN" altLang="en-US" b="1" dirty="0" smtClean="0">
                <a:latin typeface="楷体" pitchFamily="49" charset="-122"/>
                <a:ea typeface="楷体" pitchFamily="49" charset="-122"/>
                <a:cs typeface="Times New Roman" pitchFamily="18" charset="0"/>
              </a:rPr>
              <a:t>   </a:t>
            </a:r>
            <a:r>
              <a:rPr lang="en-US" altLang="zh-CN" b="1" dirty="0" smtClean="0">
                <a:latin typeface="楷体" pitchFamily="49" charset="-122"/>
                <a:ea typeface="楷体" pitchFamily="49" charset="-122"/>
                <a:cs typeface="Times New Roman" pitchFamily="18" charset="0"/>
              </a:rPr>
              <a:t>A=</a:t>
            </a:r>
            <a:r>
              <a:rPr lang="el-GR" altLang="zh-CN" b="1" dirty="0" smtClean="0">
                <a:latin typeface="楷体" pitchFamily="49" charset="-122"/>
                <a:ea typeface="楷体" pitchFamily="49" charset="-122"/>
                <a:cs typeface="Times New Roman" pitchFamily="18" charset="0"/>
              </a:rPr>
              <a:t>π</a:t>
            </a:r>
            <a:r>
              <a:rPr lang="en-US" altLang="zh-CN" b="1" dirty="0" err="1" smtClean="0">
                <a:latin typeface="楷体" pitchFamily="49" charset="-122"/>
                <a:ea typeface="楷体" pitchFamily="49" charset="-122"/>
                <a:cs typeface="Times New Roman" pitchFamily="18" charset="0"/>
              </a:rPr>
              <a:t>dL</a:t>
            </a:r>
            <a:r>
              <a:rPr lang="en-US" altLang="zh-CN" b="1" dirty="0" smtClean="0">
                <a:latin typeface="楷体" pitchFamily="49" charset="-122"/>
                <a:ea typeface="楷体" pitchFamily="49" charset="-122"/>
                <a:cs typeface="Times New Roman" pitchFamily="18" charset="0"/>
              </a:rPr>
              <a:t>=</a:t>
            </a:r>
            <a:r>
              <a:rPr lang="el-GR" altLang="zh-CN" b="1" dirty="0">
                <a:latin typeface="楷体" pitchFamily="49" charset="-122"/>
                <a:ea typeface="楷体" pitchFamily="49" charset="-122"/>
                <a:cs typeface="Times New Roman" pitchFamily="18" charset="0"/>
              </a:rPr>
              <a:t> </a:t>
            </a:r>
            <a:r>
              <a:rPr lang="el-GR" altLang="zh-CN" b="1" dirty="0" smtClean="0">
                <a:latin typeface="楷体" pitchFamily="49" charset="-122"/>
                <a:ea typeface="楷体" pitchFamily="49" charset="-122"/>
                <a:cs typeface="Times New Roman" pitchFamily="18" charset="0"/>
              </a:rPr>
              <a:t>πⅩ</a:t>
            </a:r>
            <a:r>
              <a:rPr lang="en-US" altLang="zh-CN" b="1" dirty="0" smtClean="0">
                <a:latin typeface="楷体" pitchFamily="49" charset="-122"/>
                <a:ea typeface="楷体" pitchFamily="49" charset="-122"/>
                <a:cs typeface="Times New Roman" pitchFamily="18" charset="0"/>
              </a:rPr>
              <a:t>0.1196</a:t>
            </a:r>
            <a:r>
              <a:rPr lang="el-GR" altLang="zh-CN" b="1" dirty="0" smtClean="0">
                <a:latin typeface="楷体" pitchFamily="49" charset="-122"/>
                <a:ea typeface="楷体" pitchFamily="49" charset="-122"/>
                <a:cs typeface="Times New Roman" pitchFamily="18" charset="0"/>
              </a:rPr>
              <a:t>Ⅹ</a:t>
            </a:r>
            <a:r>
              <a:rPr lang="en-US" altLang="zh-CN" b="1" dirty="0" smtClean="0">
                <a:latin typeface="楷体" pitchFamily="49" charset="-122"/>
                <a:ea typeface="楷体" pitchFamily="49" charset="-122"/>
                <a:cs typeface="Times New Roman" pitchFamily="18" charset="0"/>
              </a:rPr>
              <a:t>0.14=0.0526 m</a:t>
            </a:r>
            <a:r>
              <a:rPr lang="en-US" altLang="zh-CN" b="1" baseline="30000" dirty="0" smtClean="0">
                <a:latin typeface="楷体" pitchFamily="49" charset="-122"/>
                <a:ea typeface="楷体" pitchFamily="49" charset="-122"/>
                <a:cs typeface="Times New Roman" pitchFamily="18" charset="0"/>
              </a:rPr>
              <a:t>2</a:t>
            </a:r>
            <a:r>
              <a:rPr lang="zh-CN" altLang="en-US" sz="1600" b="1" dirty="0" smtClean="0">
                <a:latin typeface="楷体" pitchFamily="49" charset="-122"/>
                <a:ea typeface="楷体" pitchFamily="49" charset="-122"/>
                <a:cs typeface="Times New Roman" pitchFamily="18" charset="0"/>
              </a:rPr>
              <a:t>（活塞</a:t>
            </a:r>
            <a:r>
              <a:rPr lang="zh-CN" altLang="en-US" sz="1600" b="1" dirty="0">
                <a:latin typeface="楷体" pitchFamily="49" charset="-122"/>
                <a:ea typeface="楷体" pitchFamily="49" charset="-122"/>
                <a:cs typeface="Times New Roman" pitchFamily="18" charset="0"/>
              </a:rPr>
              <a:t>外圆周</a:t>
            </a:r>
            <a:r>
              <a:rPr lang="zh-CN" altLang="en-US" sz="1600" b="1" dirty="0" smtClean="0">
                <a:latin typeface="楷体" pitchFamily="49" charset="-122"/>
                <a:ea typeface="楷体" pitchFamily="49" charset="-122"/>
                <a:cs typeface="Times New Roman" pitchFamily="18" charset="0"/>
              </a:rPr>
              <a:t>面）</a:t>
            </a:r>
            <a:endParaRPr lang="en-US" altLang="zh-CN" sz="1600" b="1" dirty="0" smtClean="0">
              <a:latin typeface="楷体" pitchFamily="49" charset="-122"/>
              <a:ea typeface="楷体" pitchFamily="49" charset="-122"/>
              <a:cs typeface="Times New Roman" pitchFamily="18" charset="0"/>
            </a:endParaRPr>
          </a:p>
          <a:p>
            <a:pPr>
              <a:lnSpc>
                <a:spcPct val="125000"/>
              </a:lnSpc>
              <a:spcBef>
                <a:spcPts val="1200"/>
              </a:spcBef>
            </a:pPr>
            <a:r>
              <a:rPr lang="en-US" altLang="zh-CN" b="1" dirty="0" smtClean="0">
                <a:latin typeface="楷体" pitchFamily="49" charset="-122"/>
                <a:ea typeface="楷体" pitchFamily="49" charset="-122"/>
                <a:cs typeface="Times New Roman" pitchFamily="18" charset="0"/>
              </a:rPr>
              <a:t>2</a:t>
            </a:r>
            <a:r>
              <a:rPr lang="zh-CN" altLang="en-US" b="1" dirty="0" smtClean="0">
                <a:latin typeface="楷体" pitchFamily="49" charset="-122"/>
                <a:ea typeface="楷体" pitchFamily="49" charset="-122"/>
                <a:cs typeface="Times New Roman" pitchFamily="18" charset="0"/>
              </a:rPr>
              <a:t>、液层间的速度梯度：</a:t>
            </a:r>
            <a:endParaRPr lang="en-US" altLang="zh-CN" b="1" dirty="0" smtClean="0">
              <a:latin typeface="楷体" pitchFamily="49" charset="-122"/>
              <a:ea typeface="楷体" pitchFamily="49" charset="-122"/>
              <a:cs typeface="Times New Roman" pitchFamily="18" charset="0"/>
            </a:endParaRPr>
          </a:p>
          <a:p>
            <a:pPr>
              <a:lnSpc>
                <a:spcPct val="125000"/>
              </a:lnSpc>
            </a:pPr>
            <a:r>
              <a:rPr lang="en-US" altLang="zh-CN" b="1" dirty="0" smtClean="0">
                <a:latin typeface="楷体" pitchFamily="49" charset="-122"/>
                <a:ea typeface="楷体" pitchFamily="49" charset="-122"/>
                <a:cs typeface="Times New Roman" pitchFamily="18" charset="0"/>
              </a:rPr>
              <a:t>    du/</a:t>
            </a:r>
            <a:r>
              <a:rPr lang="en-US" altLang="zh-CN" b="1" dirty="0" err="1" smtClean="0">
                <a:latin typeface="楷体" pitchFamily="49" charset="-122"/>
                <a:ea typeface="楷体" pitchFamily="49" charset="-122"/>
                <a:cs typeface="Times New Roman" pitchFamily="18" charset="0"/>
              </a:rPr>
              <a:t>dy</a:t>
            </a:r>
            <a:r>
              <a:rPr lang="en-US" altLang="zh-CN" b="1" dirty="0" smtClean="0">
                <a:latin typeface="楷体" pitchFamily="49" charset="-122"/>
                <a:ea typeface="楷体" pitchFamily="49" charset="-122"/>
                <a:cs typeface="Times New Roman" pitchFamily="18" charset="0"/>
              </a:rPr>
              <a:t> =(0.5-0)/[(0.12-0.1196)/</a:t>
            </a:r>
            <a:r>
              <a:rPr lang="en-US" altLang="zh-CN" b="1" dirty="0" smtClean="0">
                <a:solidFill>
                  <a:srgbClr val="FF0000"/>
                </a:solidFill>
                <a:latin typeface="楷体" pitchFamily="49" charset="-122"/>
                <a:ea typeface="楷体" pitchFamily="49" charset="-122"/>
                <a:cs typeface="Times New Roman" pitchFamily="18" charset="0"/>
              </a:rPr>
              <a:t>2</a:t>
            </a:r>
            <a:r>
              <a:rPr lang="en-US" altLang="zh-CN" b="1" dirty="0" smtClean="0">
                <a:latin typeface="楷体" pitchFamily="49" charset="-122"/>
                <a:ea typeface="楷体" pitchFamily="49" charset="-122"/>
                <a:cs typeface="Times New Roman" pitchFamily="18" charset="0"/>
              </a:rPr>
              <a:t>]=2500 s</a:t>
            </a:r>
            <a:r>
              <a:rPr lang="en-US" altLang="zh-CN" b="1" baseline="30000" dirty="0" smtClean="0">
                <a:latin typeface="楷体" pitchFamily="49" charset="-122"/>
                <a:ea typeface="楷体" pitchFamily="49" charset="-122"/>
                <a:cs typeface="Times New Roman" pitchFamily="18" charset="0"/>
              </a:rPr>
              <a:t>-1</a:t>
            </a:r>
          </a:p>
          <a:p>
            <a:pPr>
              <a:lnSpc>
                <a:spcPct val="125000"/>
              </a:lnSpc>
              <a:spcBef>
                <a:spcPts val="1500"/>
              </a:spcBef>
            </a:pPr>
            <a:r>
              <a:rPr lang="en-US" altLang="zh-CN" b="1" dirty="0" smtClean="0">
                <a:latin typeface="楷体" pitchFamily="49" charset="-122"/>
                <a:ea typeface="楷体" pitchFamily="49" charset="-122"/>
              </a:rPr>
              <a:t>3</a:t>
            </a:r>
            <a:r>
              <a:rPr lang="zh-CN" altLang="en-US" b="1" dirty="0" smtClean="0">
                <a:latin typeface="楷体" pitchFamily="49" charset="-122"/>
                <a:ea typeface="楷体" pitchFamily="49" charset="-122"/>
              </a:rPr>
              <a:t>、不计</a:t>
            </a:r>
            <a:r>
              <a:rPr lang="zh-CN" altLang="en-US" b="1" dirty="0">
                <a:latin typeface="楷体" pitchFamily="49" charset="-122"/>
                <a:ea typeface="楷体" pitchFamily="49" charset="-122"/>
              </a:rPr>
              <a:t>油液压力时拉回活塞所需的力</a:t>
            </a:r>
            <a:r>
              <a:rPr lang="en-US" altLang="zh-CN" b="1" dirty="0" smtClean="0">
                <a:latin typeface="楷体" pitchFamily="49" charset="-122"/>
                <a:ea typeface="楷体" pitchFamily="49" charset="-122"/>
              </a:rPr>
              <a:t>F</a:t>
            </a:r>
            <a:r>
              <a:rPr lang="zh-CN" altLang="en-US" b="1" dirty="0" smtClean="0">
                <a:latin typeface="楷体" pitchFamily="49" charset="-122"/>
                <a:ea typeface="楷体" pitchFamily="49" charset="-122"/>
              </a:rPr>
              <a:t>（内摩擦力）：</a:t>
            </a:r>
            <a:endParaRPr lang="en-US" altLang="zh-CN" b="1" dirty="0">
              <a:latin typeface="楷体" pitchFamily="49" charset="-122"/>
              <a:ea typeface="楷体" pitchFamily="49" charset="-122"/>
            </a:endParaRPr>
          </a:p>
          <a:p>
            <a:pPr>
              <a:lnSpc>
                <a:spcPct val="125000"/>
              </a:lnSpc>
            </a:pPr>
            <a:r>
              <a:rPr lang="en-US" altLang="zh-CN" b="1" dirty="0" smtClean="0">
                <a:latin typeface="楷体" pitchFamily="49" charset="-122"/>
                <a:ea typeface="楷体" pitchFamily="49" charset="-122"/>
              </a:rPr>
              <a:t>    F =</a:t>
            </a:r>
            <a:r>
              <a:rPr lang="el-GR" altLang="zh-CN" b="1" dirty="0" smtClean="0">
                <a:latin typeface="楷体" pitchFamily="49" charset="-122"/>
                <a:ea typeface="楷体" pitchFamily="49" charset="-122"/>
              </a:rPr>
              <a:t>μ</a:t>
            </a:r>
            <a:r>
              <a:rPr lang="en-US" altLang="zh-CN" b="1" dirty="0" err="1" smtClean="0">
                <a:latin typeface="楷体" pitchFamily="49" charset="-122"/>
                <a:ea typeface="楷体" pitchFamily="49" charset="-122"/>
              </a:rPr>
              <a:t>Adu</a:t>
            </a:r>
            <a:r>
              <a:rPr lang="en-US" altLang="zh-CN" b="1" dirty="0" smtClean="0">
                <a:latin typeface="楷体" pitchFamily="49" charset="-122"/>
                <a:ea typeface="楷体" pitchFamily="49" charset="-122"/>
              </a:rPr>
              <a:t>/</a:t>
            </a:r>
            <a:r>
              <a:rPr lang="en-US" altLang="zh-CN" b="1" dirty="0" err="1" smtClean="0">
                <a:latin typeface="楷体" pitchFamily="49" charset="-122"/>
                <a:ea typeface="楷体" pitchFamily="49" charset="-122"/>
              </a:rPr>
              <a:t>dy</a:t>
            </a:r>
            <a:r>
              <a:rPr lang="en-US" altLang="zh-CN" b="1" dirty="0" smtClean="0">
                <a:latin typeface="楷体" pitchFamily="49" charset="-122"/>
                <a:ea typeface="楷体" pitchFamily="49" charset="-122"/>
              </a:rPr>
              <a:t>=0.065</a:t>
            </a:r>
            <a:r>
              <a:rPr lang="el-GR" altLang="zh-CN" b="1" dirty="0" smtClean="0">
                <a:latin typeface="楷体" pitchFamily="49" charset="-122"/>
                <a:ea typeface="楷体" pitchFamily="49" charset="-122"/>
                <a:cs typeface="Times New Roman" pitchFamily="18" charset="0"/>
              </a:rPr>
              <a:t>Ⅹ</a:t>
            </a:r>
            <a:r>
              <a:rPr lang="en-US" altLang="zh-CN" b="1" dirty="0" smtClean="0">
                <a:latin typeface="楷体" pitchFamily="49" charset="-122"/>
                <a:ea typeface="楷体" pitchFamily="49" charset="-122"/>
                <a:cs typeface="Times New Roman" pitchFamily="18" charset="0"/>
              </a:rPr>
              <a:t>0.0526</a:t>
            </a:r>
            <a:r>
              <a:rPr lang="el-GR" altLang="zh-CN" b="1" dirty="0" smtClean="0">
                <a:latin typeface="楷体" pitchFamily="49" charset="-122"/>
                <a:ea typeface="楷体" pitchFamily="49" charset="-122"/>
                <a:cs typeface="Times New Roman" pitchFamily="18" charset="0"/>
              </a:rPr>
              <a:t> Ⅹ</a:t>
            </a:r>
            <a:r>
              <a:rPr lang="en-US" altLang="zh-CN" b="1" dirty="0" smtClean="0">
                <a:latin typeface="楷体" pitchFamily="49" charset="-122"/>
                <a:ea typeface="楷体" pitchFamily="49" charset="-122"/>
                <a:cs typeface="Times New Roman" pitchFamily="18" charset="0"/>
              </a:rPr>
              <a:t>2500=8.55 N</a:t>
            </a:r>
            <a:endParaRPr lang="zh-CN" altLang="en-US" b="1" dirty="0">
              <a:latin typeface="楷体" pitchFamily="49" charset="-122"/>
              <a:ea typeface="楷体" pitchFamily="49" charset="-122"/>
            </a:endParaRPr>
          </a:p>
        </p:txBody>
      </p:sp>
      <p:cxnSp>
        <p:nvCxnSpPr>
          <p:cNvPr id="4" name="直接箭头连接符 3"/>
          <p:cNvCxnSpPr/>
          <p:nvPr/>
        </p:nvCxnSpPr>
        <p:spPr>
          <a:xfrm>
            <a:off x="4233886" y="1196752"/>
            <a:ext cx="576064"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809950" y="0"/>
            <a:ext cx="4319737" cy="317009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25000"/>
              </a:lnSpc>
            </a:pPr>
            <a:r>
              <a:rPr lang="zh-CN" altLang="en-US" sz="2000" b="1" dirty="0" smtClean="0">
                <a:solidFill>
                  <a:prstClr val="black"/>
                </a:solidFill>
                <a:latin typeface="楷体" pitchFamily="49" charset="-122"/>
                <a:ea typeface="楷体" pitchFamily="49" charset="-122"/>
              </a:rPr>
              <a:t>已知条件：</a:t>
            </a:r>
            <a:endParaRPr lang="en-US" altLang="zh-CN" sz="2000" b="1" dirty="0" smtClean="0">
              <a:solidFill>
                <a:prstClr val="black"/>
              </a:solidFill>
              <a:latin typeface="楷体" pitchFamily="49" charset="-122"/>
              <a:ea typeface="楷体" pitchFamily="49" charset="-122"/>
            </a:endParaRPr>
          </a:p>
          <a:p>
            <a:pPr>
              <a:lnSpc>
                <a:spcPct val="125000"/>
              </a:lnSpc>
            </a:pPr>
            <a:r>
              <a:rPr lang="en-US" altLang="zh-CN" sz="2000" b="1" dirty="0" smtClean="0">
                <a:solidFill>
                  <a:prstClr val="black"/>
                </a:solidFill>
                <a:latin typeface="楷体" pitchFamily="49" charset="-122"/>
                <a:ea typeface="楷体" pitchFamily="49" charset="-122"/>
              </a:rPr>
              <a:t>1</a:t>
            </a:r>
            <a:r>
              <a:rPr lang="zh-CN" altLang="en-US" sz="2000" b="1" dirty="0" smtClean="0">
                <a:solidFill>
                  <a:prstClr val="black"/>
                </a:solidFill>
                <a:latin typeface="楷体" pitchFamily="49" charset="-122"/>
                <a:ea typeface="楷体" pitchFamily="49" charset="-122"/>
              </a:rPr>
              <a:t>、缸</a:t>
            </a:r>
            <a:r>
              <a:rPr lang="zh-CN" altLang="en-US" sz="2000" b="1" dirty="0">
                <a:solidFill>
                  <a:prstClr val="black"/>
                </a:solidFill>
                <a:latin typeface="楷体" pitchFamily="49" charset="-122"/>
                <a:ea typeface="楷体" pitchFamily="49" charset="-122"/>
              </a:rPr>
              <a:t>筒</a:t>
            </a:r>
            <a:r>
              <a:rPr lang="zh-CN" altLang="en-US" sz="2000" b="1" dirty="0" smtClean="0">
                <a:solidFill>
                  <a:prstClr val="black"/>
                </a:solidFill>
                <a:latin typeface="楷体" pitchFamily="49" charset="-122"/>
                <a:ea typeface="楷体" pitchFamily="49" charset="-122"/>
              </a:rPr>
              <a:t>内径：</a:t>
            </a:r>
            <a:r>
              <a:rPr lang="en-US" altLang="zh-CN" sz="2000" b="1" dirty="0" smtClean="0">
                <a:solidFill>
                  <a:prstClr val="black"/>
                </a:solidFill>
                <a:latin typeface="楷体" pitchFamily="49" charset="-122"/>
                <a:ea typeface="楷体" pitchFamily="49" charset="-122"/>
              </a:rPr>
              <a:t>D=120 </a:t>
            </a:r>
            <a:r>
              <a:rPr lang="en-US" altLang="zh-CN" sz="2000" b="1" dirty="0" smtClean="0">
                <a:solidFill>
                  <a:srgbClr val="FF0000"/>
                </a:solidFill>
                <a:latin typeface="楷体" pitchFamily="49" charset="-122"/>
                <a:ea typeface="楷体" pitchFamily="49" charset="-122"/>
              </a:rPr>
              <a:t>mm</a:t>
            </a:r>
          </a:p>
          <a:p>
            <a:pPr>
              <a:lnSpc>
                <a:spcPct val="125000"/>
              </a:lnSpc>
            </a:pPr>
            <a:r>
              <a:rPr lang="en-US" altLang="zh-CN" sz="2000" b="1" dirty="0" smtClean="0">
                <a:solidFill>
                  <a:schemeClr val="tx1"/>
                </a:solidFill>
                <a:latin typeface="楷体" pitchFamily="49" charset="-122"/>
                <a:ea typeface="楷体" pitchFamily="49" charset="-122"/>
              </a:rPr>
              <a:t>2</a:t>
            </a:r>
            <a:r>
              <a:rPr lang="zh-CN" altLang="en-US" sz="2000" b="1" dirty="0" smtClean="0">
                <a:solidFill>
                  <a:schemeClr val="tx1"/>
                </a:solidFill>
                <a:latin typeface="楷体" pitchFamily="49" charset="-122"/>
                <a:ea typeface="楷体" pitchFamily="49" charset="-122"/>
              </a:rPr>
              <a:t>、</a:t>
            </a:r>
            <a:r>
              <a:rPr lang="zh-CN" altLang="en-US" sz="2000" b="1" dirty="0" smtClean="0">
                <a:solidFill>
                  <a:prstClr val="black"/>
                </a:solidFill>
                <a:latin typeface="楷体" pitchFamily="49" charset="-122"/>
                <a:ea typeface="楷体" pitchFamily="49" charset="-122"/>
              </a:rPr>
              <a:t>活塞直径</a:t>
            </a:r>
            <a:r>
              <a:rPr lang="en-US" altLang="zh-CN" sz="2000" b="1" dirty="0" smtClean="0">
                <a:solidFill>
                  <a:prstClr val="black"/>
                </a:solidFill>
                <a:latin typeface="楷体" pitchFamily="49" charset="-122"/>
                <a:ea typeface="楷体" pitchFamily="49" charset="-122"/>
              </a:rPr>
              <a:t>d=119.6 </a:t>
            </a:r>
            <a:r>
              <a:rPr lang="en-US" altLang="zh-CN" sz="2000" b="1" dirty="0" smtClean="0">
                <a:solidFill>
                  <a:srgbClr val="FF0000"/>
                </a:solidFill>
                <a:latin typeface="楷体" pitchFamily="49" charset="-122"/>
                <a:ea typeface="楷体" pitchFamily="49" charset="-122"/>
              </a:rPr>
              <a:t>mm</a:t>
            </a:r>
            <a:endParaRPr lang="zh-CN" altLang="en-US" sz="2000" dirty="0" smtClean="0">
              <a:solidFill>
                <a:srgbClr val="FF0000"/>
              </a:solidFill>
            </a:endParaRPr>
          </a:p>
          <a:p>
            <a:pPr>
              <a:lnSpc>
                <a:spcPct val="125000"/>
              </a:lnSpc>
            </a:pPr>
            <a:r>
              <a:rPr lang="en-US" altLang="zh-CN" sz="2000" b="1" dirty="0" smtClean="0">
                <a:latin typeface="楷体" pitchFamily="49" charset="-122"/>
                <a:ea typeface="楷体" pitchFamily="49" charset="-122"/>
              </a:rPr>
              <a:t>3</a:t>
            </a:r>
            <a:r>
              <a:rPr lang="zh-CN" altLang="en-US" sz="2000" b="1" dirty="0" smtClean="0">
                <a:latin typeface="楷体" pitchFamily="49" charset="-122"/>
                <a:ea typeface="楷体" pitchFamily="49" charset="-122"/>
              </a:rPr>
              <a:t>、活塞</a:t>
            </a:r>
            <a:r>
              <a:rPr lang="zh-CN" altLang="en-US" sz="2000" b="1" dirty="0">
                <a:latin typeface="楷体" pitchFamily="49" charset="-122"/>
                <a:ea typeface="楷体" pitchFamily="49" charset="-122"/>
              </a:rPr>
              <a:t>长度</a:t>
            </a:r>
            <a:r>
              <a:rPr lang="en-US" altLang="zh-CN" sz="2000" b="1" dirty="0" smtClean="0">
                <a:latin typeface="楷体" pitchFamily="49" charset="-122"/>
                <a:ea typeface="楷体" pitchFamily="49" charset="-122"/>
              </a:rPr>
              <a:t>L=140 </a:t>
            </a:r>
            <a:r>
              <a:rPr lang="en-US" altLang="zh-CN" sz="2000" b="1" dirty="0" smtClean="0">
                <a:solidFill>
                  <a:srgbClr val="FF0000"/>
                </a:solidFill>
                <a:latin typeface="楷体" pitchFamily="49" charset="-122"/>
                <a:ea typeface="楷体" pitchFamily="49" charset="-122"/>
              </a:rPr>
              <a:t>mm</a:t>
            </a:r>
          </a:p>
          <a:p>
            <a:pPr>
              <a:lnSpc>
                <a:spcPct val="125000"/>
              </a:lnSpc>
            </a:pPr>
            <a:r>
              <a:rPr lang="en-US" altLang="zh-CN" sz="2000" b="1" dirty="0" smtClean="0">
                <a:solidFill>
                  <a:schemeClr val="tx1"/>
                </a:solidFill>
                <a:latin typeface="楷体" pitchFamily="49" charset="-122"/>
                <a:ea typeface="楷体" pitchFamily="49" charset="-122"/>
              </a:rPr>
              <a:t>4</a:t>
            </a:r>
            <a:r>
              <a:rPr lang="zh-CN" altLang="en-US" sz="2000" b="1" dirty="0" smtClean="0">
                <a:solidFill>
                  <a:schemeClr val="tx1"/>
                </a:solidFill>
                <a:latin typeface="楷体" pitchFamily="49" charset="-122"/>
                <a:ea typeface="楷体" pitchFamily="49" charset="-122"/>
              </a:rPr>
              <a:t>、</a:t>
            </a:r>
            <a:r>
              <a:rPr lang="zh-CN" altLang="en-US" sz="2000" b="1" dirty="0" smtClean="0">
                <a:latin typeface="楷体" pitchFamily="49" charset="-122"/>
                <a:ea typeface="楷体" pitchFamily="49" charset="-122"/>
              </a:rPr>
              <a:t>动力粘度</a:t>
            </a:r>
            <a:r>
              <a:rPr lang="el-GR" altLang="zh-CN" sz="2000" b="1" dirty="0">
                <a:latin typeface="楷体" pitchFamily="49" charset="-122"/>
                <a:ea typeface="楷体" pitchFamily="49" charset="-122"/>
              </a:rPr>
              <a:t>μ</a:t>
            </a:r>
            <a:r>
              <a:rPr lang="en-US" altLang="zh-CN" sz="2000" b="1" dirty="0" smtClean="0">
                <a:latin typeface="楷体" pitchFamily="49" charset="-122"/>
                <a:ea typeface="楷体" pitchFamily="49" charset="-122"/>
              </a:rPr>
              <a:t>=0.065 </a:t>
            </a:r>
            <a:r>
              <a:rPr lang="en-US" altLang="zh-CN" sz="2000" b="1" dirty="0" err="1" smtClean="0">
                <a:solidFill>
                  <a:srgbClr val="FF0000"/>
                </a:solidFill>
                <a:latin typeface="楷体" pitchFamily="49" charset="-122"/>
                <a:ea typeface="楷体" pitchFamily="49" charset="-122"/>
              </a:rPr>
              <a:t>Pa·s</a:t>
            </a:r>
            <a:endParaRPr lang="en-US" altLang="zh-CN" sz="2000" b="1" dirty="0" smtClean="0">
              <a:solidFill>
                <a:srgbClr val="FF0000"/>
              </a:solidFill>
              <a:latin typeface="楷体" pitchFamily="49" charset="-122"/>
              <a:ea typeface="楷体" pitchFamily="49" charset="-122"/>
            </a:endParaRPr>
          </a:p>
          <a:p>
            <a:pPr>
              <a:lnSpc>
                <a:spcPct val="125000"/>
              </a:lnSpc>
            </a:pPr>
            <a:r>
              <a:rPr lang="en-US" altLang="zh-CN" sz="2000" b="1" dirty="0" smtClean="0">
                <a:latin typeface="楷体" pitchFamily="49" charset="-122"/>
                <a:ea typeface="楷体" pitchFamily="49" charset="-122"/>
              </a:rPr>
              <a:t>5</a:t>
            </a:r>
            <a:r>
              <a:rPr lang="zh-CN" altLang="en-US" sz="2000" b="1" dirty="0" smtClean="0">
                <a:latin typeface="楷体" pitchFamily="49" charset="-122"/>
                <a:ea typeface="楷体" pitchFamily="49" charset="-122"/>
              </a:rPr>
              <a:t>、回程速度</a:t>
            </a:r>
            <a:r>
              <a:rPr lang="en-US" altLang="zh-CN" sz="2000" b="1" dirty="0" smtClean="0">
                <a:latin typeface="楷体" pitchFamily="49" charset="-122"/>
                <a:ea typeface="楷体" pitchFamily="49" charset="-122"/>
              </a:rPr>
              <a:t>v=0.5 </a:t>
            </a:r>
            <a:r>
              <a:rPr lang="en-US" altLang="zh-CN" sz="2000" b="1" dirty="0" smtClean="0">
                <a:solidFill>
                  <a:srgbClr val="FF0000"/>
                </a:solidFill>
                <a:latin typeface="楷体" pitchFamily="49" charset="-122"/>
                <a:ea typeface="楷体" pitchFamily="49" charset="-122"/>
              </a:rPr>
              <a:t>m/s</a:t>
            </a:r>
          </a:p>
          <a:p>
            <a:pPr>
              <a:lnSpc>
                <a:spcPct val="125000"/>
              </a:lnSpc>
            </a:pPr>
            <a:r>
              <a:rPr lang="zh-CN" altLang="en-US" sz="2000" b="1" dirty="0">
                <a:latin typeface="楷体" pitchFamily="49" charset="-122"/>
                <a:ea typeface="楷体" pitchFamily="49" charset="-122"/>
              </a:rPr>
              <a:t>求</a:t>
            </a:r>
            <a:r>
              <a:rPr lang="zh-CN" altLang="en-US" sz="2000" b="1" dirty="0">
                <a:solidFill>
                  <a:srgbClr val="FF0000"/>
                </a:solidFill>
                <a:latin typeface="楷体" pitchFamily="49" charset="-122"/>
                <a:ea typeface="楷体" pitchFamily="49" charset="-122"/>
              </a:rPr>
              <a:t>不计油液压力</a:t>
            </a:r>
            <a:r>
              <a:rPr lang="zh-CN" altLang="en-US" sz="2000" b="1" dirty="0">
                <a:latin typeface="楷体" pitchFamily="49" charset="-122"/>
                <a:ea typeface="楷体" pitchFamily="49" charset="-122"/>
              </a:rPr>
              <a:t>时拉回活塞所需的力</a:t>
            </a:r>
            <a:r>
              <a:rPr lang="en-US" altLang="zh-CN" sz="2000" b="1" dirty="0" smtClean="0">
                <a:latin typeface="楷体" pitchFamily="49" charset="-122"/>
                <a:ea typeface="楷体" pitchFamily="49" charset="-122"/>
              </a:rPr>
              <a:t>F</a:t>
            </a:r>
            <a:r>
              <a:rPr lang="zh-CN" altLang="en-US" sz="2000" b="1" dirty="0" smtClean="0">
                <a:latin typeface="楷体" pitchFamily="49" charset="-122"/>
                <a:ea typeface="楷体" pitchFamily="49" charset="-122"/>
              </a:rPr>
              <a:t>？</a:t>
            </a:r>
            <a:endParaRPr lang="zh-CN" altLang="en-US" sz="2000" dirty="0"/>
          </a:p>
        </p:txBody>
      </p:sp>
      <p:sp>
        <p:nvSpPr>
          <p:cNvPr id="5" name="矩形 4"/>
          <p:cNvSpPr/>
          <p:nvPr/>
        </p:nvSpPr>
        <p:spPr>
          <a:xfrm>
            <a:off x="1343302" y="1772816"/>
            <a:ext cx="906885" cy="100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148065" y="6385359"/>
            <a:ext cx="390363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1800" b="1" dirty="0" smtClean="0">
                <a:latin typeface="楷体" pitchFamily="49" charset="-122"/>
                <a:ea typeface="楷体" pitchFamily="49" charset="-122"/>
              </a:rPr>
              <a:t>计算时注意单位统一换算成国际单位</a:t>
            </a:r>
            <a:endParaRPr lang="zh-CN" altLang="en-US" sz="1800" dirty="0"/>
          </a:p>
        </p:txBody>
      </p:sp>
    </p:spTree>
    <p:extLst>
      <p:ext uri="{BB962C8B-B14F-4D97-AF65-F5344CB8AC3E}">
        <p14:creationId xmlns:p14="http://schemas.microsoft.com/office/powerpoint/2010/main" val="88135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780928"/>
            <a:ext cx="4248472" cy="271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3326" y="0"/>
            <a:ext cx="9130674" cy="168078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pPr>
            <a:r>
              <a:rPr lang="zh-CN" altLang="en-US" b="1" dirty="0" smtClean="0">
                <a:solidFill>
                  <a:srgbClr val="FF0000"/>
                </a:solidFill>
                <a:latin typeface="楷体" pitchFamily="49" charset="-122"/>
                <a:ea typeface="楷体" pitchFamily="49" charset="-122"/>
              </a:rPr>
              <a:t>例</a:t>
            </a:r>
            <a:r>
              <a:rPr lang="en-US" altLang="zh-CN" b="1" dirty="0" smtClean="0">
                <a:solidFill>
                  <a:srgbClr val="FF0000"/>
                </a:solidFill>
                <a:latin typeface="楷体" pitchFamily="49" charset="-122"/>
                <a:ea typeface="楷体" pitchFamily="49" charset="-122"/>
              </a:rPr>
              <a:t>2</a:t>
            </a:r>
            <a:r>
              <a:rPr lang="zh-CN" altLang="en-US" b="1" dirty="0" smtClean="0">
                <a:latin typeface="楷体" pitchFamily="49" charset="-122"/>
                <a:ea typeface="楷体" pitchFamily="49" charset="-122"/>
              </a:rPr>
              <a:t>、轴承如图所示，轴承和转轴间隙</a:t>
            </a:r>
            <a:r>
              <a:rPr lang="el-GR" altLang="zh-CN" b="1" dirty="0" smtClean="0">
                <a:latin typeface="楷体" pitchFamily="49" charset="-122"/>
                <a:ea typeface="楷体" pitchFamily="49" charset="-122"/>
              </a:rPr>
              <a:t>δ</a:t>
            </a:r>
            <a:r>
              <a:rPr lang="en-US" altLang="zh-CN" b="1" dirty="0" smtClean="0">
                <a:latin typeface="楷体" pitchFamily="49" charset="-122"/>
                <a:ea typeface="楷体" pitchFamily="49" charset="-122"/>
              </a:rPr>
              <a:t>=1mm</a:t>
            </a:r>
            <a:r>
              <a:rPr lang="zh-CN" altLang="en-US" b="1" dirty="0" smtClean="0">
                <a:latin typeface="楷体" pitchFamily="49" charset="-122"/>
                <a:ea typeface="楷体" pitchFamily="49" charset="-122"/>
              </a:rPr>
              <a:t>，轴转速</a:t>
            </a:r>
            <a:r>
              <a:rPr lang="en-US" altLang="zh-CN" b="1" dirty="0" smtClean="0">
                <a:latin typeface="楷体" pitchFamily="49" charset="-122"/>
                <a:ea typeface="楷体" pitchFamily="49" charset="-122"/>
              </a:rPr>
              <a:t>n=180r/min,</a:t>
            </a:r>
            <a:r>
              <a:rPr lang="zh-CN" altLang="en-US" b="1" dirty="0" smtClean="0">
                <a:latin typeface="楷体" pitchFamily="49" charset="-122"/>
                <a:ea typeface="楷体" pitchFamily="49" charset="-122"/>
              </a:rPr>
              <a:t>轴径</a:t>
            </a:r>
            <a:r>
              <a:rPr lang="en-US" altLang="zh-CN" b="1" dirty="0" smtClean="0">
                <a:latin typeface="楷体" pitchFamily="49" charset="-122"/>
                <a:ea typeface="楷体" pitchFamily="49" charset="-122"/>
              </a:rPr>
              <a:t>d=15cm</a:t>
            </a:r>
            <a:r>
              <a:rPr lang="zh-CN" altLang="en-US" b="1" dirty="0" smtClean="0">
                <a:latin typeface="楷体" pitchFamily="49" charset="-122"/>
                <a:ea typeface="楷体" pitchFamily="49" charset="-122"/>
              </a:rPr>
              <a:t>，轴承宽</a:t>
            </a:r>
            <a:r>
              <a:rPr lang="en-US" altLang="zh-CN" b="1" dirty="0" smtClean="0">
                <a:latin typeface="楷体" pitchFamily="49" charset="-122"/>
                <a:ea typeface="楷体" pitchFamily="49" charset="-122"/>
              </a:rPr>
              <a:t>b=25cm,</a:t>
            </a:r>
            <a:r>
              <a:rPr lang="zh-CN" altLang="en-US" b="1" dirty="0" smtClean="0">
                <a:latin typeface="楷体" pitchFamily="49" charset="-122"/>
                <a:ea typeface="楷体" pitchFamily="49" charset="-122"/>
              </a:rPr>
              <a:t>油液动力粘度</a:t>
            </a:r>
            <a:r>
              <a:rPr lang="el-GR" altLang="zh-CN" b="1" dirty="0" smtClean="0">
                <a:latin typeface="楷体" pitchFamily="49" charset="-122"/>
                <a:ea typeface="楷体" pitchFamily="49" charset="-122"/>
              </a:rPr>
              <a:t>μ</a:t>
            </a:r>
            <a:r>
              <a:rPr lang="en-US" altLang="zh-CN" b="1" dirty="0" smtClean="0">
                <a:latin typeface="楷体" pitchFamily="49" charset="-122"/>
                <a:ea typeface="楷体" pitchFamily="49" charset="-122"/>
              </a:rPr>
              <a:t>=0.25Pa·s</a:t>
            </a:r>
            <a:r>
              <a:rPr lang="zh-CN" altLang="en-US" b="1" dirty="0" smtClean="0">
                <a:latin typeface="楷体" pitchFamily="49" charset="-122"/>
                <a:ea typeface="楷体" pitchFamily="49" charset="-122"/>
              </a:rPr>
              <a:t>。试确定轴承表面摩擦力、轴承扭矩和消耗的功率</a:t>
            </a:r>
            <a:r>
              <a:rPr lang="zh-CN" altLang="en-US" sz="2000" b="1" dirty="0" smtClean="0">
                <a:latin typeface="楷体" pitchFamily="49" charset="-122"/>
                <a:ea typeface="楷体" pitchFamily="49" charset="-122"/>
              </a:rPr>
              <a:t>。</a:t>
            </a:r>
            <a:endParaRPr lang="zh-CN" altLang="en-US" sz="2000" dirty="0"/>
          </a:p>
        </p:txBody>
      </p:sp>
      <p:sp>
        <p:nvSpPr>
          <p:cNvPr id="5" name="矩形 4"/>
          <p:cNvSpPr/>
          <p:nvPr/>
        </p:nvSpPr>
        <p:spPr>
          <a:xfrm>
            <a:off x="5649050" y="2780928"/>
            <a:ext cx="2808312" cy="280961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kumimoji="0" lang="zh-CN" altLang="en-US" sz="2000" b="1" dirty="0" smtClean="0">
                <a:solidFill>
                  <a:prstClr val="black"/>
                </a:solidFill>
                <a:latin typeface="楷体" pitchFamily="49" charset="-122"/>
                <a:ea typeface="楷体" pitchFamily="49" charset="-122"/>
              </a:rPr>
              <a:t>分析：</a:t>
            </a:r>
            <a:endParaRPr kumimoji="0" lang="en-US" altLang="zh-CN" sz="2000" b="1" dirty="0" smtClean="0">
              <a:solidFill>
                <a:prstClr val="black"/>
              </a:solidFill>
              <a:latin typeface="楷体" pitchFamily="49" charset="-122"/>
              <a:ea typeface="楷体" pitchFamily="49" charset="-122"/>
            </a:endParaRPr>
          </a:p>
          <a:p>
            <a:pPr>
              <a:lnSpc>
                <a:spcPct val="150000"/>
              </a:lnSpc>
            </a:pPr>
            <a:r>
              <a:rPr kumimoji="0" lang="en-US" altLang="zh-CN" sz="2000" b="1" dirty="0" smtClean="0">
                <a:solidFill>
                  <a:prstClr val="black"/>
                </a:solidFill>
                <a:latin typeface="楷体" pitchFamily="49" charset="-122"/>
                <a:ea typeface="楷体" pitchFamily="49" charset="-122"/>
              </a:rPr>
              <a:t>1</a:t>
            </a:r>
            <a:r>
              <a:rPr kumimoji="0" lang="zh-CN" altLang="en-US" sz="2000" b="1" dirty="0" smtClean="0">
                <a:solidFill>
                  <a:prstClr val="black"/>
                </a:solidFill>
                <a:latin typeface="楷体" pitchFamily="49" charset="-122"/>
                <a:ea typeface="楷体" pitchFamily="49" charset="-122"/>
              </a:rPr>
              <a:t>、已知动力粘度；</a:t>
            </a:r>
            <a:endParaRPr kumimoji="0" lang="en-US" altLang="zh-CN" sz="2000" b="1" dirty="0" smtClean="0">
              <a:solidFill>
                <a:prstClr val="black"/>
              </a:solidFill>
              <a:latin typeface="楷体" pitchFamily="49" charset="-122"/>
              <a:ea typeface="楷体" pitchFamily="49" charset="-122"/>
            </a:endParaRPr>
          </a:p>
          <a:p>
            <a:pPr>
              <a:lnSpc>
                <a:spcPct val="150000"/>
              </a:lnSpc>
            </a:pPr>
            <a:r>
              <a:rPr kumimoji="0" lang="en-US" altLang="zh-CN" sz="2000" b="1" dirty="0" smtClean="0">
                <a:solidFill>
                  <a:prstClr val="black"/>
                </a:solidFill>
                <a:latin typeface="楷体" pitchFamily="49" charset="-122"/>
                <a:ea typeface="楷体" pitchFamily="49" charset="-122"/>
              </a:rPr>
              <a:t>2</a:t>
            </a:r>
            <a:r>
              <a:rPr kumimoji="0" lang="zh-CN" altLang="en-US" sz="2000" b="1" dirty="0" smtClean="0">
                <a:solidFill>
                  <a:prstClr val="black"/>
                </a:solidFill>
                <a:latin typeface="楷体" pitchFamily="49" charset="-122"/>
                <a:ea typeface="楷体" pitchFamily="49" charset="-122"/>
              </a:rPr>
              <a:t>、液</a:t>
            </a:r>
            <a:r>
              <a:rPr kumimoji="0" lang="zh-CN" altLang="en-US" sz="2000" b="1" dirty="0">
                <a:solidFill>
                  <a:prstClr val="black"/>
                </a:solidFill>
                <a:latin typeface="楷体" pitchFamily="49" charset="-122"/>
                <a:ea typeface="楷体" pitchFamily="49" charset="-122"/>
              </a:rPr>
              <a:t>层</a:t>
            </a:r>
            <a:r>
              <a:rPr kumimoji="0" lang="zh-CN" altLang="en-US" sz="2000" b="1" dirty="0" smtClean="0">
                <a:solidFill>
                  <a:prstClr val="black"/>
                </a:solidFill>
                <a:latin typeface="楷体" pitchFamily="49" charset="-122"/>
                <a:ea typeface="楷体" pitchFamily="49" charset="-122"/>
              </a:rPr>
              <a:t>接触面积为转轴外圆周面；</a:t>
            </a:r>
            <a:endParaRPr kumimoji="0" lang="en-US" altLang="zh-CN" sz="2000" b="1" dirty="0" smtClean="0">
              <a:solidFill>
                <a:prstClr val="black"/>
              </a:solidFill>
              <a:latin typeface="楷体" pitchFamily="49" charset="-122"/>
              <a:ea typeface="楷体" pitchFamily="49" charset="-122"/>
            </a:endParaRPr>
          </a:p>
          <a:p>
            <a:pPr>
              <a:lnSpc>
                <a:spcPct val="150000"/>
              </a:lnSpc>
            </a:pPr>
            <a:r>
              <a:rPr kumimoji="0" lang="en-US" altLang="zh-CN" sz="2000" b="1" dirty="0" smtClean="0">
                <a:solidFill>
                  <a:prstClr val="black"/>
                </a:solidFill>
                <a:latin typeface="楷体" pitchFamily="49" charset="-122"/>
                <a:ea typeface="楷体" pitchFamily="49" charset="-122"/>
              </a:rPr>
              <a:t>3</a:t>
            </a:r>
            <a:r>
              <a:rPr kumimoji="0" lang="zh-CN" altLang="en-US" sz="2000" b="1" dirty="0" smtClean="0">
                <a:solidFill>
                  <a:prstClr val="black"/>
                </a:solidFill>
                <a:latin typeface="楷体" pitchFamily="49" charset="-122"/>
                <a:ea typeface="楷体" pitchFamily="49" charset="-122"/>
              </a:rPr>
              <a:t>、液</a:t>
            </a:r>
            <a:r>
              <a:rPr kumimoji="0" lang="zh-CN" altLang="en-US" sz="2000" b="1" dirty="0">
                <a:solidFill>
                  <a:prstClr val="black"/>
                </a:solidFill>
                <a:latin typeface="楷体" pitchFamily="49" charset="-122"/>
                <a:ea typeface="楷体" pitchFamily="49" charset="-122"/>
              </a:rPr>
              <a:t>层间的</a:t>
            </a:r>
            <a:r>
              <a:rPr kumimoji="0" lang="zh-CN" altLang="en-US" sz="2000" b="1" dirty="0" smtClean="0">
                <a:solidFill>
                  <a:prstClr val="black"/>
                </a:solidFill>
                <a:latin typeface="楷体" pitchFamily="49" charset="-122"/>
                <a:ea typeface="楷体" pitchFamily="49" charset="-122"/>
              </a:rPr>
              <a:t>速度梯度根据已知条件可以算出。</a:t>
            </a:r>
            <a:endParaRPr lang="zh-CN" altLang="en-US" sz="2000" dirty="0"/>
          </a:p>
        </p:txBody>
      </p:sp>
    </p:spTree>
    <p:extLst>
      <p:ext uri="{BB962C8B-B14F-4D97-AF65-F5344CB8AC3E}">
        <p14:creationId xmlns:p14="http://schemas.microsoft.com/office/powerpoint/2010/main" val="29281855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2" y="1"/>
            <a:ext cx="5040560" cy="2636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67544" y="3278921"/>
            <a:ext cx="7920880" cy="2970044"/>
          </a:xfrm>
          <a:prstGeom prst="rect">
            <a:avLst/>
          </a:prstGeom>
        </p:spPr>
        <p:txBody>
          <a:bodyPr wrap="square">
            <a:spAutoFit/>
          </a:bodyPr>
          <a:lstStyle/>
          <a:p>
            <a:pPr>
              <a:spcBef>
                <a:spcPts val="600"/>
              </a:spcBef>
            </a:pPr>
            <a:r>
              <a:rPr lang="en-US" altLang="zh-CN" b="1" dirty="0" smtClean="0">
                <a:latin typeface="楷体" pitchFamily="49" charset="-122"/>
                <a:ea typeface="楷体" pitchFamily="49" charset="-122"/>
              </a:rPr>
              <a:t>1</a:t>
            </a:r>
            <a:r>
              <a:rPr lang="zh-CN" altLang="en-US" b="1" dirty="0">
                <a:latin typeface="楷体" pitchFamily="49" charset="-122"/>
                <a:ea typeface="楷体" pitchFamily="49" charset="-122"/>
              </a:rPr>
              <a:t>、求轴承表面摩擦力</a:t>
            </a:r>
            <a:endParaRPr lang="en-US" altLang="zh-CN" b="1" dirty="0" smtClean="0">
              <a:latin typeface="楷体" pitchFamily="49" charset="-122"/>
              <a:ea typeface="楷体" pitchFamily="49" charset="-122"/>
            </a:endParaRPr>
          </a:p>
          <a:p>
            <a:pPr>
              <a:spcBef>
                <a:spcPts val="600"/>
              </a:spcBef>
            </a:pPr>
            <a:r>
              <a:rPr lang="en-US" altLang="zh-CN" sz="2000" b="1" dirty="0">
                <a:latin typeface="楷体" pitchFamily="49" charset="-122"/>
                <a:ea typeface="楷体" pitchFamily="49" charset="-122"/>
              </a:rPr>
              <a:t> </a:t>
            </a:r>
            <a:r>
              <a:rPr lang="en-US" altLang="zh-CN" sz="2000"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转轴表面速度：   </a:t>
            </a:r>
            <a:r>
              <a:rPr lang="en-US" altLang="zh-CN" b="1" dirty="0" smtClean="0">
                <a:solidFill>
                  <a:srgbClr val="FF0000"/>
                </a:solidFill>
                <a:latin typeface="楷体" pitchFamily="49" charset="-122"/>
                <a:ea typeface="楷体" pitchFamily="49" charset="-122"/>
              </a:rPr>
              <a:t>u = </a:t>
            </a:r>
            <a:r>
              <a:rPr lang="el-GR" altLang="zh-CN" b="1" dirty="0" smtClean="0">
                <a:solidFill>
                  <a:srgbClr val="FF0000"/>
                </a:solidFill>
                <a:latin typeface="楷体"/>
                <a:ea typeface="楷体"/>
              </a:rPr>
              <a:t>ω</a:t>
            </a:r>
            <a:r>
              <a:rPr lang="en-US" altLang="zh-CN" b="1" dirty="0" smtClean="0">
                <a:solidFill>
                  <a:srgbClr val="FF0000"/>
                </a:solidFill>
                <a:latin typeface="楷体"/>
                <a:ea typeface="楷体"/>
              </a:rPr>
              <a:t>r </a:t>
            </a:r>
            <a:r>
              <a:rPr lang="en-US" altLang="zh-CN" b="1" dirty="0" smtClean="0">
                <a:latin typeface="楷体"/>
                <a:ea typeface="楷体"/>
              </a:rPr>
              <a:t>= </a:t>
            </a:r>
            <a:r>
              <a:rPr lang="en-US" altLang="zh-CN" b="1" dirty="0" smtClean="0">
                <a:latin typeface="楷体" pitchFamily="49" charset="-122"/>
                <a:ea typeface="楷体" pitchFamily="49" charset="-122"/>
              </a:rPr>
              <a:t>2</a:t>
            </a:r>
            <a:r>
              <a:rPr lang="el-GR" altLang="zh-CN" b="1" dirty="0" smtClean="0">
                <a:latin typeface="楷体"/>
                <a:ea typeface="楷体"/>
              </a:rPr>
              <a:t>π</a:t>
            </a:r>
            <a:r>
              <a:rPr lang="en-US" altLang="zh-CN" b="1" dirty="0" err="1" smtClean="0">
                <a:latin typeface="楷体"/>
                <a:ea typeface="楷体"/>
              </a:rPr>
              <a:t>nr</a:t>
            </a:r>
            <a:r>
              <a:rPr lang="en-US" altLang="zh-CN" b="1" dirty="0" smtClean="0">
                <a:latin typeface="楷体"/>
                <a:ea typeface="楷体"/>
              </a:rPr>
              <a:t> </a:t>
            </a:r>
          </a:p>
          <a:p>
            <a:pPr>
              <a:spcBef>
                <a:spcPts val="600"/>
              </a:spcBef>
            </a:pPr>
            <a:r>
              <a:rPr lang="en-US" altLang="zh-CN" b="1" dirty="0">
                <a:latin typeface="楷体"/>
                <a:ea typeface="楷体"/>
              </a:rPr>
              <a:t> </a:t>
            </a:r>
            <a:r>
              <a:rPr lang="en-US" altLang="zh-CN" b="1" dirty="0" smtClean="0">
                <a:latin typeface="楷体"/>
                <a:ea typeface="楷体"/>
              </a:rPr>
              <a:t>                  = </a:t>
            </a:r>
            <a:r>
              <a:rPr lang="el-GR" altLang="zh-CN" b="1" dirty="0" smtClean="0">
                <a:latin typeface="楷体"/>
                <a:ea typeface="楷体"/>
              </a:rPr>
              <a:t>π</a:t>
            </a:r>
            <a:r>
              <a:rPr lang="en-US" altLang="zh-CN" b="1" dirty="0" err="1" smtClean="0">
                <a:latin typeface="楷体"/>
                <a:ea typeface="楷体"/>
              </a:rPr>
              <a:t>nd</a:t>
            </a:r>
            <a:r>
              <a:rPr lang="en-US" altLang="zh-CN" b="1" dirty="0" smtClean="0">
                <a:latin typeface="楷体"/>
                <a:ea typeface="楷体"/>
              </a:rPr>
              <a:t> = 0.141 m/s</a:t>
            </a:r>
          </a:p>
          <a:p>
            <a:pPr>
              <a:lnSpc>
                <a:spcPct val="125000"/>
              </a:lnSpc>
              <a:spcBef>
                <a:spcPts val="600"/>
              </a:spcBef>
            </a:pPr>
            <a:r>
              <a:rPr lang="zh-CN" altLang="en-US" sz="2000" b="1" dirty="0" smtClean="0">
                <a:latin typeface="楷体"/>
                <a:ea typeface="楷体"/>
              </a:rPr>
              <a:t>   液</a:t>
            </a:r>
            <a:r>
              <a:rPr lang="zh-CN" altLang="en-US" sz="2000" b="1" dirty="0">
                <a:latin typeface="楷体"/>
                <a:ea typeface="楷体"/>
              </a:rPr>
              <a:t>层间的速度梯度</a:t>
            </a:r>
            <a:r>
              <a:rPr lang="zh-CN" altLang="en-US" b="1" dirty="0" smtClean="0">
                <a:latin typeface="楷体"/>
                <a:ea typeface="楷体"/>
              </a:rPr>
              <a:t>：</a:t>
            </a:r>
            <a:r>
              <a:rPr lang="en-US" altLang="zh-CN" b="1" dirty="0" smtClean="0">
                <a:latin typeface="楷体"/>
                <a:ea typeface="楷体"/>
              </a:rPr>
              <a:t>du/</a:t>
            </a:r>
            <a:r>
              <a:rPr lang="en-US" altLang="zh-CN" b="1" dirty="0" err="1" smtClean="0">
                <a:latin typeface="楷体"/>
                <a:ea typeface="楷体"/>
              </a:rPr>
              <a:t>dy</a:t>
            </a:r>
            <a:r>
              <a:rPr lang="en-US" altLang="zh-CN" b="1" dirty="0" smtClean="0">
                <a:latin typeface="楷体"/>
                <a:ea typeface="楷体"/>
              </a:rPr>
              <a:t> = 0.141/0.001 = 141 s</a:t>
            </a:r>
            <a:r>
              <a:rPr lang="en-US" altLang="zh-CN" b="1" baseline="30000" dirty="0" smtClean="0">
                <a:latin typeface="楷体"/>
                <a:ea typeface="楷体"/>
              </a:rPr>
              <a:t>-1</a:t>
            </a:r>
          </a:p>
          <a:p>
            <a:pPr>
              <a:lnSpc>
                <a:spcPct val="125000"/>
              </a:lnSpc>
              <a:spcBef>
                <a:spcPts val="600"/>
              </a:spcBef>
            </a:pPr>
            <a:r>
              <a:rPr lang="zh-CN" altLang="en-US" sz="2000" b="1" dirty="0" smtClean="0">
                <a:latin typeface="楷体"/>
                <a:ea typeface="楷体"/>
              </a:rPr>
              <a:t>   液层</a:t>
            </a:r>
            <a:r>
              <a:rPr kumimoji="0" lang="zh-CN" altLang="en-US" sz="2000" b="1" dirty="0" smtClean="0">
                <a:solidFill>
                  <a:prstClr val="black"/>
                </a:solidFill>
                <a:latin typeface="楷体" pitchFamily="49" charset="-122"/>
                <a:ea typeface="楷体" pitchFamily="49" charset="-122"/>
              </a:rPr>
              <a:t>接触面积</a:t>
            </a:r>
            <a:r>
              <a:rPr lang="zh-CN" altLang="en-US" b="1" dirty="0" smtClean="0">
                <a:latin typeface="楷体"/>
                <a:ea typeface="楷体"/>
              </a:rPr>
              <a:t>：</a:t>
            </a:r>
            <a:r>
              <a:rPr lang="en-US" altLang="zh-CN" b="1" dirty="0" smtClean="0">
                <a:latin typeface="楷体"/>
                <a:ea typeface="楷体"/>
              </a:rPr>
              <a:t>A = </a:t>
            </a:r>
            <a:r>
              <a:rPr lang="el-GR" altLang="zh-CN" b="1" dirty="0" smtClean="0">
                <a:latin typeface="楷体"/>
                <a:ea typeface="楷体"/>
              </a:rPr>
              <a:t>π</a:t>
            </a:r>
            <a:r>
              <a:rPr lang="en-US" altLang="zh-CN" b="1" dirty="0" err="1" smtClean="0">
                <a:latin typeface="楷体"/>
                <a:ea typeface="楷体"/>
              </a:rPr>
              <a:t>db</a:t>
            </a:r>
            <a:r>
              <a:rPr lang="en-US" altLang="zh-CN" b="1" dirty="0" smtClean="0">
                <a:latin typeface="楷体"/>
                <a:ea typeface="楷体"/>
              </a:rPr>
              <a:t>=</a:t>
            </a:r>
            <a:r>
              <a:rPr lang="el-GR" altLang="zh-CN" b="1" dirty="0">
                <a:latin typeface="楷体"/>
                <a:ea typeface="楷体"/>
              </a:rPr>
              <a:t> </a:t>
            </a:r>
            <a:r>
              <a:rPr lang="el-GR" altLang="zh-CN" b="1" dirty="0" smtClean="0">
                <a:latin typeface="楷体"/>
                <a:ea typeface="楷体"/>
              </a:rPr>
              <a:t>πⅹ</a:t>
            </a:r>
            <a:r>
              <a:rPr lang="en-US" altLang="zh-CN" b="1" dirty="0" smtClean="0">
                <a:latin typeface="楷体"/>
                <a:ea typeface="楷体"/>
              </a:rPr>
              <a:t>15</a:t>
            </a:r>
            <a:r>
              <a:rPr lang="el-GR" altLang="zh-CN" b="1" dirty="0" smtClean="0">
                <a:latin typeface="楷体"/>
                <a:ea typeface="楷体"/>
              </a:rPr>
              <a:t>ⅹ</a:t>
            </a:r>
            <a:r>
              <a:rPr lang="en-US" altLang="zh-CN" b="1" dirty="0" smtClean="0">
                <a:latin typeface="楷体"/>
                <a:ea typeface="楷体"/>
              </a:rPr>
              <a:t>25∕10</a:t>
            </a:r>
            <a:r>
              <a:rPr lang="en-US" altLang="zh-CN" b="1" baseline="30000" dirty="0" smtClean="0">
                <a:latin typeface="楷体"/>
                <a:ea typeface="楷体"/>
              </a:rPr>
              <a:t>-4</a:t>
            </a:r>
            <a:r>
              <a:rPr lang="en-US" altLang="zh-CN" b="1" dirty="0" smtClean="0">
                <a:latin typeface="楷体"/>
                <a:ea typeface="楷体"/>
              </a:rPr>
              <a:t>=</a:t>
            </a:r>
            <a:r>
              <a:rPr lang="zh-CN" altLang="en-US" sz="2000" b="1" dirty="0" smtClean="0">
                <a:latin typeface="楷体" pitchFamily="49" charset="-122"/>
                <a:ea typeface="楷体" pitchFamily="49" charset="-122"/>
              </a:rPr>
              <a:t> </a:t>
            </a:r>
            <a:r>
              <a:rPr lang="en-US" altLang="zh-CN" sz="2000" b="1" dirty="0" smtClean="0">
                <a:latin typeface="楷体" pitchFamily="49" charset="-122"/>
                <a:ea typeface="楷体" pitchFamily="49" charset="-122"/>
              </a:rPr>
              <a:t>0</a:t>
            </a:r>
            <a:r>
              <a:rPr lang="en-US" altLang="zh-CN" sz="2000" b="1" dirty="0">
                <a:latin typeface="楷体" pitchFamily="49" charset="-122"/>
                <a:ea typeface="楷体" pitchFamily="49" charset="-122"/>
              </a:rPr>
              <a:t>.</a:t>
            </a:r>
            <a:r>
              <a:rPr lang="en-US" altLang="zh-CN" sz="2000" b="1" dirty="0" smtClean="0">
                <a:latin typeface="楷体" pitchFamily="49" charset="-122"/>
                <a:ea typeface="楷体" pitchFamily="49" charset="-122"/>
              </a:rPr>
              <a:t>118m</a:t>
            </a:r>
            <a:r>
              <a:rPr lang="en-US" altLang="zh-CN" sz="2000" b="1" baseline="30000" dirty="0" smtClean="0">
                <a:latin typeface="楷体" pitchFamily="49" charset="-122"/>
                <a:ea typeface="楷体" pitchFamily="49" charset="-122"/>
              </a:rPr>
              <a:t>2</a:t>
            </a:r>
          </a:p>
          <a:p>
            <a:pPr>
              <a:lnSpc>
                <a:spcPct val="125000"/>
              </a:lnSpc>
              <a:spcBef>
                <a:spcPts val="600"/>
              </a:spcBef>
            </a:pPr>
            <a:r>
              <a:rPr lang="en-US" altLang="zh-CN" sz="2000" b="1" dirty="0">
                <a:latin typeface="楷体" pitchFamily="49" charset="-122"/>
                <a:ea typeface="楷体" pitchFamily="49" charset="-122"/>
              </a:rPr>
              <a:t> </a:t>
            </a:r>
            <a:r>
              <a:rPr lang="zh-CN" altLang="en-US" sz="2000" b="1" dirty="0" smtClean="0">
                <a:latin typeface="楷体" pitchFamily="49" charset="-122"/>
                <a:ea typeface="楷体" pitchFamily="49" charset="-122"/>
              </a:rPr>
              <a:t>  </a:t>
            </a:r>
            <a:r>
              <a:rPr lang="zh-CN" altLang="en-US" b="1" dirty="0" smtClean="0">
                <a:latin typeface="楷体" pitchFamily="49" charset="-122"/>
                <a:ea typeface="楷体" pitchFamily="49" charset="-122"/>
              </a:rPr>
              <a:t>轴承</a:t>
            </a:r>
            <a:r>
              <a:rPr lang="zh-CN" altLang="en-US" b="1" dirty="0">
                <a:latin typeface="楷体" pitchFamily="49" charset="-122"/>
                <a:ea typeface="楷体" pitchFamily="49" charset="-122"/>
              </a:rPr>
              <a:t>表面</a:t>
            </a:r>
            <a:r>
              <a:rPr lang="zh-CN" altLang="en-US" b="1" dirty="0" smtClean="0">
                <a:latin typeface="楷体" pitchFamily="49" charset="-122"/>
                <a:ea typeface="楷体" pitchFamily="49" charset="-122"/>
              </a:rPr>
              <a:t>摩擦力</a:t>
            </a:r>
            <a:r>
              <a:rPr lang="zh-CN" altLang="en-US" sz="2000" b="1" dirty="0" smtClean="0">
                <a:latin typeface="楷体" pitchFamily="49" charset="-122"/>
                <a:ea typeface="楷体" pitchFamily="49" charset="-122"/>
              </a:rPr>
              <a:t>：</a:t>
            </a:r>
            <a:r>
              <a:rPr lang="en-US" altLang="zh-CN" b="1" dirty="0" smtClean="0">
                <a:latin typeface="楷体"/>
                <a:ea typeface="楷体"/>
              </a:rPr>
              <a:t>F = </a:t>
            </a:r>
            <a:r>
              <a:rPr lang="el-GR" altLang="zh-CN" b="1" dirty="0" smtClean="0">
                <a:latin typeface="楷体"/>
                <a:ea typeface="楷体"/>
              </a:rPr>
              <a:t>μ</a:t>
            </a:r>
            <a:r>
              <a:rPr lang="en-US" altLang="zh-CN" b="1" dirty="0" err="1" smtClean="0">
                <a:latin typeface="楷体"/>
                <a:ea typeface="楷体"/>
              </a:rPr>
              <a:t>Adu</a:t>
            </a:r>
            <a:r>
              <a:rPr lang="en-US" altLang="zh-CN" b="1" dirty="0" smtClean="0">
                <a:latin typeface="楷体"/>
                <a:ea typeface="楷体"/>
              </a:rPr>
              <a:t>/</a:t>
            </a:r>
            <a:r>
              <a:rPr lang="en-US" altLang="zh-CN" b="1" dirty="0" err="1" smtClean="0">
                <a:latin typeface="楷体"/>
                <a:ea typeface="楷体"/>
              </a:rPr>
              <a:t>dy</a:t>
            </a:r>
            <a:r>
              <a:rPr lang="en-US" altLang="zh-CN" b="1" dirty="0" smtClean="0">
                <a:latin typeface="楷体"/>
                <a:ea typeface="楷体"/>
              </a:rPr>
              <a:t> = 4.16 N</a:t>
            </a:r>
          </a:p>
        </p:txBody>
      </p:sp>
      <p:sp>
        <p:nvSpPr>
          <p:cNvPr id="3" name="矩形 2"/>
          <p:cNvSpPr/>
          <p:nvPr/>
        </p:nvSpPr>
        <p:spPr>
          <a:xfrm>
            <a:off x="4995415" y="427"/>
            <a:ext cx="4134272" cy="317009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5000"/>
              </a:lnSpc>
            </a:pPr>
            <a:r>
              <a:rPr lang="zh-CN" altLang="en-US" sz="2000" b="1" dirty="0" smtClean="0">
                <a:solidFill>
                  <a:prstClr val="black"/>
                </a:solidFill>
                <a:latin typeface="楷体" pitchFamily="49" charset="-122"/>
                <a:ea typeface="楷体" pitchFamily="49" charset="-122"/>
              </a:rPr>
              <a:t>已知条件：</a:t>
            </a:r>
            <a:endParaRPr lang="en-US" altLang="zh-CN" sz="2000" b="1" dirty="0" smtClean="0">
              <a:solidFill>
                <a:prstClr val="black"/>
              </a:solidFill>
              <a:latin typeface="楷体" pitchFamily="49" charset="-122"/>
              <a:ea typeface="楷体" pitchFamily="49" charset="-122"/>
            </a:endParaRPr>
          </a:p>
          <a:p>
            <a:pPr>
              <a:lnSpc>
                <a:spcPct val="125000"/>
              </a:lnSpc>
            </a:pPr>
            <a:r>
              <a:rPr lang="en-US" altLang="zh-CN" sz="2000" b="1" dirty="0" smtClean="0">
                <a:solidFill>
                  <a:prstClr val="black"/>
                </a:solidFill>
                <a:latin typeface="楷体" pitchFamily="49" charset="-122"/>
                <a:ea typeface="楷体" pitchFamily="49" charset="-122"/>
              </a:rPr>
              <a:t>1</a:t>
            </a:r>
            <a:r>
              <a:rPr lang="zh-CN" altLang="en-US" sz="2000" b="1" dirty="0" smtClean="0">
                <a:solidFill>
                  <a:prstClr val="black"/>
                </a:solidFill>
                <a:latin typeface="楷体" pitchFamily="49" charset="-122"/>
                <a:ea typeface="楷体" pitchFamily="49" charset="-122"/>
              </a:rPr>
              <a:t>、轴承</a:t>
            </a:r>
            <a:r>
              <a:rPr lang="zh-CN" altLang="en-US" sz="2000" b="1" dirty="0">
                <a:solidFill>
                  <a:prstClr val="black"/>
                </a:solidFill>
                <a:latin typeface="楷体" pitchFamily="49" charset="-122"/>
                <a:ea typeface="楷体" pitchFamily="49" charset="-122"/>
              </a:rPr>
              <a:t>和转轴间隙</a:t>
            </a:r>
            <a:r>
              <a:rPr lang="el-GR" altLang="zh-CN" sz="2000" b="1" dirty="0">
                <a:solidFill>
                  <a:prstClr val="black"/>
                </a:solidFill>
                <a:latin typeface="楷体" pitchFamily="49" charset="-122"/>
                <a:ea typeface="楷体" pitchFamily="49" charset="-122"/>
              </a:rPr>
              <a:t>δ</a:t>
            </a:r>
            <a:r>
              <a:rPr lang="en-US" altLang="zh-CN" sz="2000" b="1" dirty="0" smtClean="0">
                <a:solidFill>
                  <a:prstClr val="black"/>
                </a:solidFill>
                <a:latin typeface="楷体" pitchFamily="49" charset="-122"/>
                <a:ea typeface="楷体" pitchFamily="49" charset="-122"/>
              </a:rPr>
              <a:t>=1 </a:t>
            </a:r>
            <a:r>
              <a:rPr lang="en-US" altLang="zh-CN" sz="2000" b="1" dirty="0" smtClean="0">
                <a:solidFill>
                  <a:srgbClr val="FF0000"/>
                </a:solidFill>
                <a:latin typeface="楷体" pitchFamily="49" charset="-122"/>
                <a:ea typeface="楷体" pitchFamily="49" charset="-122"/>
              </a:rPr>
              <a:t>mm</a:t>
            </a:r>
          </a:p>
          <a:p>
            <a:pPr>
              <a:lnSpc>
                <a:spcPct val="125000"/>
              </a:lnSpc>
            </a:pPr>
            <a:r>
              <a:rPr lang="en-US" altLang="zh-CN" sz="2000" b="1" dirty="0" smtClean="0">
                <a:solidFill>
                  <a:schemeClr val="tx1"/>
                </a:solidFill>
                <a:latin typeface="楷体" pitchFamily="49" charset="-122"/>
                <a:ea typeface="楷体" pitchFamily="49" charset="-122"/>
              </a:rPr>
              <a:t>2</a:t>
            </a:r>
            <a:r>
              <a:rPr lang="zh-CN" altLang="en-US" sz="2000" b="1" dirty="0" smtClean="0">
                <a:solidFill>
                  <a:schemeClr val="tx1"/>
                </a:solidFill>
                <a:latin typeface="楷体" pitchFamily="49" charset="-122"/>
                <a:ea typeface="楷体" pitchFamily="49" charset="-122"/>
              </a:rPr>
              <a:t>、</a:t>
            </a:r>
            <a:r>
              <a:rPr lang="zh-CN" altLang="en-US" sz="2000" b="1" dirty="0" smtClean="0">
                <a:latin typeface="楷体" pitchFamily="49" charset="-122"/>
                <a:ea typeface="楷体" pitchFamily="49" charset="-122"/>
              </a:rPr>
              <a:t>轴</a:t>
            </a:r>
            <a:r>
              <a:rPr lang="zh-CN" altLang="en-US" sz="2000" b="1" dirty="0">
                <a:latin typeface="楷体" pitchFamily="49" charset="-122"/>
                <a:ea typeface="楷体" pitchFamily="49" charset="-122"/>
              </a:rPr>
              <a:t>转速</a:t>
            </a:r>
            <a:r>
              <a:rPr lang="en-US" altLang="zh-CN" sz="2000" b="1" dirty="0" smtClean="0">
                <a:latin typeface="楷体" pitchFamily="49" charset="-122"/>
                <a:ea typeface="楷体" pitchFamily="49" charset="-122"/>
              </a:rPr>
              <a:t>n=180 </a:t>
            </a:r>
            <a:r>
              <a:rPr lang="en-US" altLang="zh-CN" sz="2000" b="1" dirty="0" smtClean="0">
                <a:solidFill>
                  <a:srgbClr val="FF0000"/>
                </a:solidFill>
                <a:latin typeface="楷体" pitchFamily="49" charset="-122"/>
                <a:ea typeface="楷体" pitchFamily="49" charset="-122"/>
              </a:rPr>
              <a:t>r/min</a:t>
            </a:r>
            <a:endParaRPr lang="en-US" altLang="zh-CN" sz="2000" b="1" dirty="0">
              <a:solidFill>
                <a:srgbClr val="FF0000"/>
              </a:solidFill>
              <a:latin typeface="楷体" pitchFamily="49" charset="-122"/>
              <a:ea typeface="楷体" pitchFamily="49" charset="-122"/>
            </a:endParaRPr>
          </a:p>
          <a:p>
            <a:pPr>
              <a:lnSpc>
                <a:spcPct val="125000"/>
              </a:lnSpc>
            </a:pPr>
            <a:r>
              <a:rPr lang="en-US" altLang="zh-CN" sz="2000" b="1" dirty="0" smtClean="0">
                <a:latin typeface="楷体" pitchFamily="49" charset="-122"/>
                <a:ea typeface="楷体" pitchFamily="49" charset="-122"/>
              </a:rPr>
              <a:t>3</a:t>
            </a:r>
            <a:r>
              <a:rPr lang="zh-CN" altLang="en-US" sz="2000" b="1" dirty="0" smtClean="0">
                <a:latin typeface="楷体" pitchFamily="49" charset="-122"/>
                <a:ea typeface="楷体" pitchFamily="49" charset="-122"/>
              </a:rPr>
              <a:t>、轴</a:t>
            </a:r>
            <a:r>
              <a:rPr lang="zh-CN" altLang="en-US" sz="2000" b="1" dirty="0">
                <a:latin typeface="楷体" pitchFamily="49" charset="-122"/>
                <a:ea typeface="楷体" pitchFamily="49" charset="-122"/>
              </a:rPr>
              <a:t>径</a:t>
            </a:r>
            <a:r>
              <a:rPr lang="en-US" altLang="zh-CN" sz="2000" b="1" dirty="0" smtClean="0">
                <a:latin typeface="楷体" pitchFamily="49" charset="-122"/>
                <a:ea typeface="楷体" pitchFamily="49" charset="-122"/>
              </a:rPr>
              <a:t>d=15 </a:t>
            </a:r>
            <a:r>
              <a:rPr lang="en-US" altLang="zh-CN" sz="2000" b="1" dirty="0" smtClean="0">
                <a:solidFill>
                  <a:srgbClr val="FF0000"/>
                </a:solidFill>
                <a:latin typeface="楷体" pitchFamily="49" charset="-122"/>
                <a:ea typeface="楷体" pitchFamily="49" charset="-122"/>
              </a:rPr>
              <a:t>cm</a:t>
            </a:r>
          </a:p>
          <a:p>
            <a:pPr>
              <a:lnSpc>
                <a:spcPct val="125000"/>
              </a:lnSpc>
            </a:pPr>
            <a:r>
              <a:rPr lang="en-US" altLang="zh-CN" sz="2000" b="1" dirty="0" smtClean="0">
                <a:solidFill>
                  <a:schemeClr val="tx1"/>
                </a:solidFill>
                <a:latin typeface="楷体" pitchFamily="49" charset="-122"/>
                <a:ea typeface="楷体" pitchFamily="49" charset="-122"/>
              </a:rPr>
              <a:t>4</a:t>
            </a:r>
            <a:r>
              <a:rPr lang="zh-CN" altLang="en-US" sz="2000" b="1" dirty="0" smtClean="0">
                <a:solidFill>
                  <a:schemeClr val="tx1"/>
                </a:solidFill>
                <a:latin typeface="楷体" pitchFamily="49" charset="-122"/>
                <a:ea typeface="楷体" pitchFamily="49" charset="-122"/>
              </a:rPr>
              <a:t>、</a:t>
            </a:r>
            <a:r>
              <a:rPr lang="zh-CN" altLang="en-US" sz="2000" b="1" dirty="0" smtClean="0">
                <a:latin typeface="楷体" pitchFamily="49" charset="-122"/>
                <a:ea typeface="楷体" pitchFamily="49" charset="-122"/>
              </a:rPr>
              <a:t>轴承</a:t>
            </a:r>
            <a:r>
              <a:rPr lang="zh-CN" altLang="en-US" sz="2000" b="1" dirty="0">
                <a:latin typeface="楷体" pitchFamily="49" charset="-122"/>
                <a:ea typeface="楷体" pitchFamily="49" charset="-122"/>
              </a:rPr>
              <a:t>宽</a:t>
            </a:r>
            <a:r>
              <a:rPr lang="en-US" altLang="zh-CN" sz="2000" b="1" dirty="0" smtClean="0">
                <a:latin typeface="楷体" pitchFamily="49" charset="-122"/>
                <a:ea typeface="楷体" pitchFamily="49" charset="-122"/>
              </a:rPr>
              <a:t>b=25 </a:t>
            </a:r>
            <a:r>
              <a:rPr lang="en-US" altLang="zh-CN" sz="2000" b="1" dirty="0" smtClean="0">
                <a:solidFill>
                  <a:srgbClr val="FF0000"/>
                </a:solidFill>
                <a:latin typeface="楷体" pitchFamily="49" charset="-122"/>
                <a:ea typeface="楷体" pitchFamily="49" charset="-122"/>
              </a:rPr>
              <a:t>cm</a:t>
            </a:r>
            <a:endParaRPr lang="en-US" altLang="zh-CN" sz="2000" b="1" dirty="0">
              <a:solidFill>
                <a:srgbClr val="FF0000"/>
              </a:solidFill>
              <a:latin typeface="楷体" pitchFamily="49" charset="-122"/>
              <a:ea typeface="楷体" pitchFamily="49" charset="-122"/>
            </a:endParaRPr>
          </a:p>
          <a:p>
            <a:pPr>
              <a:lnSpc>
                <a:spcPct val="125000"/>
              </a:lnSpc>
            </a:pPr>
            <a:r>
              <a:rPr lang="en-US" altLang="zh-CN" sz="2000" b="1" dirty="0" smtClean="0">
                <a:latin typeface="楷体" pitchFamily="49" charset="-122"/>
                <a:ea typeface="楷体" pitchFamily="49" charset="-122"/>
              </a:rPr>
              <a:t>5</a:t>
            </a:r>
            <a:r>
              <a:rPr lang="zh-CN" altLang="en-US" sz="2000" b="1" dirty="0" smtClean="0">
                <a:latin typeface="楷体" pitchFamily="49" charset="-122"/>
                <a:ea typeface="楷体" pitchFamily="49" charset="-122"/>
              </a:rPr>
              <a:t>、油</a:t>
            </a:r>
            <a:r>
              <a:rPr lang="zh-CN" altLang="en-US" sz="2000" b="1" dirty="0">
                <a:latin typeface="楷体" pitchFamily="49" charset="-122"/>
                <a:ea typeface="楷体" pitchFamily="49" charset="-122"/>
              </a:rPr>
              <a:t>液动力粘度</a:t>
            </a:r>
            <a:r>
              <a:rPr lang="el-GR" altLang="zh-CN" sz="2000" b="1" dirty="0">
                <a:latin typeface="楷体" pitchFamily="49" charset="-122"/>
                <a:ea typeface="楷体" pitchFamily="49" charset="-122"/>
              </a:rPr>
              <a:t>μ</a:t>
            </a:r>
            <a:r>
              <a:rPr lang="en-US" altLang="zh-CN" sz="2000" b="1" dirty="0" smtClean="0">
                <a:latin typeface="楷体" pitchFamily="49" charset="-122"/>
                <a:ea typeface="楷体" pitchFamily="49" charset="-122"/>
              </a:rPr>
              <a:t>=0.25 </a:t>
            </a:r>
            <a:r>
              <a:rPr lang="en-US" altLang="zh-CN" sz="2000" b="1" dirty="0" err="1" smtClean="0">
                <a:solidFill>
                  <a:srgbClr val="FF0000"/>
                </a:solidFill>
                <a:latin typeface="楷体" pitchFamily="49" charset="-122"/>
                <a:ea typeface="楷体" pitchFamily="49" charset="-122"/>
              </a:rPr>
              <a:t>Pa·s</a:t>
            </a:r>
            <a:endParaRPr lang="en-US" altLang="zh-CN" sz="2000" b="1" dirty="0" smtClean="0">
              <a:solidFill>
                <a:srgbClr val="FF0000"/>
              </a:solidFill>
              <a:latin typeface="楷体" pitchFamily="49" charset="-122"/>
              <a:ea typeface="楷体" pitchFamily="49" charset="-122"/>
            </a:endParaRPr>
          </a:p>
          <a:p>
            <a:pPr>
              <a:lnSpc>
                <a:spcPct val="125000"/>
              </a:lnSpc>
            </a:pPr>
            <a:r>
              <a:rPr lang="zh-CN" altLang="en-US" sz="2000" b="1" dirty="0">
                <a:latin typeface="楷体" pitchFamily="49" charset="-122"/>
                <a:ea typeface="楷体" pitchFamily="49" charset="-122"/>
              </a:rPr>
              <a:t>求</a:t>
            </a:r>
            <a:r>
              <a:rPr lang="zh-CN" altLang="en-US" sz="2000" b="1" dirty="0" smtClean="0">
                <a:latin typeface="楷体" pitchFamily="49" charset="-122"/>
                <a:ea typeface="楷体" pitchFamily="49" charset="-122"/>
              </a:rPr>
              <a:t>轴承</a:t>
            </a:r>
            <a:r>
              <a:rPr lang="zh-CN" altLang="en-US" sz="2000" b="1" dirty="0">
                <a:latin typeface="楷体" pitchFamily="49" charset="-122"/>
                <a:ea typeface="楷体" pitchFamily="49" charset="-122"/>
              </a:rPr>
              <a:t>表面摩擦力、轴承扭矩和消耗的功率。</a:t>
            </a:r>
            <a:endParaRPr lang="zh-CN" altLang="en-US" sz="2000" dirty="0"/>
          </a:p>
        </p:txBody>
      </p:sp>
      <p:sp>
        <p:nvSpPr>
          <p:cNvPr id="5" name="矩形 4"/>
          <p:cNvSpPr/>
          <p:nvPr/>
        </p:nvSpPr>
        <p:spPr>
          <a:xfrm>
            <a:off x="5208889" y="6357361"/>
            <a:ext cx="390363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1800" b="1" dirty="0" smtClean="0">
                <a:latin typeface="楷体" pitchFamily="49" charset="-122"/>
                <a:ea typeface="楷体" pitchFamily="49" charset="-122"/>
              </a:rPr>
              <a:t>计算时注意单位统一换算成国际单位</a:t>
            </a:r>
            <a:endParaRPr lang="zh-CN" altLang="en-US" sz="1800" dirty="0"/>
          </a:p>
        </p:txBody>
      </p:sp>
    </p:spTree>
    <p:extLst>
      <p:ext uri="{BB962C8B-B14F-4D97-AF65-F5344CB8AC3E}">
        <p14:creationId xmlns:p14="http://schemas.microsoft.com/office/powerpoint/2010/main" val="34952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 calcmode="lin" valueType="num">
                                      <p:cBhvr additive="base">
                                        <p:cTn id="2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2" y="1"/>
            <a:ext cx="5040560" cy="2636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83568" y="3540701"/>
            <a:ext cx="7920880" cy="2785378"/>
          </a:xfrm>
          <a:prstGeom prst="rect">
            <a:avLst/>
          </a:prstGeom>
        </p:spPr>
        <p:txBody>
          <a:bodyPr wrap="square">
            <a:spAutoFit/>
          </a:bodyPr>
          <a:lstStyle/>
          <a:p>
            <a:pPr>
              <a:lnSpc>
                <a:spcPct val="125000"/>
              </a:lnSpc>
              <a:spcBef>
                <a:spcPts val="1200"/>
              </a:spcBef>
            </a:pPr>
            <a:r>
              <a:rPr lang="en-US" altLang="zh-CN" b="1" dirty="0" smtClean="0">
                <a:latin typeface="楷体" pitchFamily="49" charset="-122"/>
                <a:ea typeface="楷体" pitchFamily="49" charset="-122"/>
              </a:rPr>
              <a:t>2</a:t>
            </a:r>
            <a:r>
              <a:rPr lang="zh-CN" altLang="en-US" b="1" dirty="0" smtClean="0">
                <a:latin typeface="楷体" pitchFamily="49" charset="-122"/>
                <a:ea typeface="楷体" pitchFamily="49" charset="-122"/>
              </a:rPr>
              <a:t>、</a:t>
            </a:r>
            <a:r>
              <a:rPr lang="zh-CN" altLang="en-US" b="1" dirty="0">
                <a:latin typeface="楷体" pitchFamily="49" charset="-122"/>
                <a:ea typeface="楷体" pitchFamily="49" charset="-122"/>
              </a:rPr>
              <a:t>轴承</a:t>
            </a:r>
            <a:r>
              <a:rPr lang="zh-CN" altLang="en-US" b="1" dirty="0" smtClean="0">
                <a:latin typeface="楷体" pitchFamily="49" charset="-122"/>
                <a:ea typeface="楷体" pitchFamily="49" charset="-122"/>
              </a:rPr>
              <a:t>扭矩</a:t>
            </a:r>
            <a:endParaRPr lang="en-US" altLang="zh-CN" b="1" dirty="0" smtClean="0">
              <a:latin typeface="楷体" pitchFamily="49" charset="-122"/>
              <a:ea typeface="楷体" pitchFamily="49" charset="-122"/>
            </a:endParaRPr>
          </a:p>
          <a:p>
            <a:pPr>
              <a:lnSpc>
                <a:spcPct val="125000"/>
              </a:lnSpc>
              <a:spcBef>
                <a:spcPts val="1200"/>
              </a:spcBef>
            </a:pPr>
            <a:r>
              <a:rPr lang="en-US" altLang="zh-CN" b="1" dirty="0">
                <a:latin typeface="楷体" pitchFamily="49" charset="-122"/>
                <a:ea typeface="楷体" pitchFamily="49" charset="-122"/>
              </a:rPr>
              <a:t> </a:t>
            </a:r>
            <a:r>
              <a:rPr lang="en-US" altLang="zh-CN" b="1" dirty="0" smtClean="0">
                <a:latin typeface="楷体" pitchFamily="49" charset="-122"/>
                <a:ea typeface="楷体" pitchFamily="49" charset="-122"/>
              </a:rPr>
              <a:t>   </a:t>
            </a:r>
            <a:r>
              <a:rPr lang="en-US" altLang="zh-CN" b="1" dirty="0" smtClean="0">
                <a:latin typeface="楷体"/>
                <a:ea typeface="楷体"/>
              </a:rPr>
              <a:t>T = </a:t>
            </a:r>
            <a:r>
              <a:rPr lang="en-US" altLang="zh-CN" sz="2800" b="1" dirty="0" smtClean="0">
                <a:solidFill>
                  <a:srgbClr val="FF0000"/>
                </a:solidFill>
                <a:latin typeface="楷体"/>
                <a:ea typeface="楷体"/>
              </a:rPr>
              <a:t>Fr</a:t>
            </a:r>
            <a:r>
              <a:rPr lang="en-US" altLang="zh-CN" b="1" dirty="0" smtClean="0">
                <a:latin typeface="楷体"/>
                <a:ea typeface="楷体"/>
              </a:rPr>
              <a:t> = </a:t>
            </a:r>
            <a:r>
              <a:rPr lang="en-US" altLang="zh-CN" b="1" dirty="0" err="1" smtClean="0">
                <a:latin typeface="楷体"/>
                <a:ea typeface="楷体"/>
              </a:rPr>
              <a:t>Fd</a:t>
            </a:r>
            <a:r>
              <a:rPr lang="en-US" altLang="zh-CN" b="1" dirty="0" smtClean="0">
                <a:latin typeface="楷体"/>
                <a:ea typeface="楷体"/>
              </a:rPr>
              <a:t>/2 = 0.312 </a:t>
            </a:r>
            <a:r>
              <a:rPr lang="en-US" altLang="zh-CN" b="1" dirty="0" err="1" smtClean="0">
                <a:latin typeface="楷体"/>
                <a:ea typeface="楷体"/>
              </a:rPr>
              <a:t>N·m</a:t>
            </a:r>
            <a:endParaRPr lang="en-US" altLang="zh-CN" b="1" dirty="0" smtClean="0">
              <a:latin typeface="楷体"/>
              <a:ea typeface="楷体"/>
            </a:endParaRPr>
          </a:p>
          <a:p>
            <a:pPr>
              <a:lnSpc>
                <a:spcPct val="125000"/>
              </a:lnSpc>
              <a:spcBef>
                <a:spcPts val="3000"/>
              </a:spcBef>
            </a:pPr>
            <a:r>
              <a:rPr lang="en-US" altLang="zh-CN" b="1" dirty="0" smtClean="0">
                <a:latin typeface="楷体"/>
                <a:ea typeface="楷体"/>
              </a:rPr>
              <a:t>3</a:t>
            </a:r>
            <a:r>
              <a:rPr lang="zh-CN" altLang="en-US" b="1" dirty="0" smtClean="0">
                <a:latin typeface="楷体"/>
                <a:ea typeface="楷体"/>
              </a:rPr>
              <a:t>、</a:t>
            </a:r>
            <a:r>
              <a:rPr lang="zh-CN" altLang="en-US" b="1" dirty="0">
                <a:latin typeface="楷体" pitchFamily="49" charset="-122"/>
                <a:ea typeface="楷体" pitchFamily="49" charset="-122"/>
              </a:rPr>
              <a:t>消耗的</a:t>
            </a:r>
            <a:r>
              <a:rPr lang="zh-CN" altLang="en-US" b="1" dirty="0" smtClean="0">
                <a:latin typeface="楷体" pitchFamily="49" charset="-122"/>
                <a:ea typeface="楷体" pitchFamily="49" charset="-122"/>
              </a:rPr>
              <a:t>功率</a:t>
            </a:r>
            <a:endParaRPr lang="en-US" altLang="zh-CN" b="1" dirty="0" smtClean="0">
              <a:latin typeface="楷体" pitchFamily="49" charset="-122"/>
              <a:ea typeface="楷体" pitchFamily="49" charset="-122"/>
            </a:endParaRPr>
          </a:p>
          <a:p>
            <a:pPr>
              <a:lnSpc>
                <a:spcPct val="125000"/>
              </a:lnSpc>
              <a:spcBef>
                <a:spcPts val="1200"/>
              </a:spcBef>
            </a:pPr>
            <a:r>
              <a:rPr lang="en-US" altLang="zh-CN" b="1" dirty="0">
                <a:latin typeface="楷体" pitchFamily="49" charset="-122"/>
                <a:ea typeface="楷体" pitchFamily="49" charset="-122"/>
              </a:rPr>
              <a:t> </a:t>
            </a:r>
            <a:r>
              <a:rPr lang="en-US" altLang="zh-CN" b="1" dirty="0" smtClean="0">
                <a:latin typeface="楷体" pitchFamily="49" charset="-122"/>
                <a:ea typeface="楷体" pitchFamily="49" charset="-122"/>
              </a:rPr>
              <a:t>   </a:t>
            </a:r>
            <a:r>
              <a:rPr lang="en-US" altLang="zh-CN" b="1" dirty="0" smtClean="0">
                <a:latin typeface="楷体"/>
                <a:ea typeface="楷体"/>
              </a:rPr>
              <a:t>P = </a:t>
            </a:r>
            <a:r>
              <a:rPr lang="el-GR" altLang="zh-CN" sz="2800" b="1" dirty="0" smtClean="0">
                <a:solidFill>
                  <a:srgbClr val="FF0000"/>
                </a:solidFill>
                <a:latin typeface="楷体"/>
                <a:ea typeface="楷体"/>
              </a:rPr>
              <a:t>ω</a:t>
            </a:r>
            <a:r>
              <a:rPr lang="en-US" altLang="zh-CN" sz="2800" b="1" dirty="0" smtClean="0">
                <a:solidFill>
                  <a:srgbClr val="FF0000"/>
                </a:solidFill>
                <a:latin typeface="楷体"/>
                <a:ea typeface="楷体"/>
              </a:rPr>
              <a:t>T</a:t>
            </a:r>
            <a:r>
              <a:rPr lang="en-US" altLang="zh-CN" b="1" dirty="0" smtClean="0">
                <a:latin typeface="楷体"/>
                <a:ea typeface="楷体"/>
              </a:rPr>
              <a:t> = 5.9 w</a:t>
            </a:r>
            <a:endParaRPr lang="zh-CN" altLang="en-US" dirty="0"/>
          </a:p>
        </p:txBody>
      </p:sp>
      <p:sp>
        <p:nvSpPr>
          <p:cNvPr id="3" name="矩形 2"/>
          <p:cNvSpPr/>
          <p:nvPr/>
        </p:nvSpPr>
        <p:spPr>
          <a:xfrm>
            <a:off x="4995415" y="427"/>
            <a:ext cx="4134272" cy="317009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5000"/>
              </a:lnSpc>
            </a:pPr>
            <a:r>
              <a:rPr lang="zh-CN" altLang="en-US" sz="2000" b="1" dirty="0" smtClean="0">
                <a:solidFill>
                  <a:prstClr val="black"/>
                </a:solidFill>
                <a:latin typeface="楷体" pitchFamily="49" charset="-122"/>
                <a:ea typeface="楷体" pitchFamily="49" charset="-122"/>
              </a:rPr>
              <a:t>已知条件：</a:t>
            </a:r>
            <a:endParaRPr lang="en-US" altLang="zh-CN" sz="2000" b="1" dirty="0" smtClean="0">
              <a:solidFill>
                <a:prstClr val="black"/>
              </a:solidFill>
              <a:latin typeface="楷体" pitchFamily="49" charset="-122"/>
              <a:ea typeface="楷体" pitchFamily="49" charset="-122"/>
            </a:endParaRPr>
          </a:p>
          <a:p>
            <a:pPr>
              <a:lnSpc>
                <a:spcPct val="125000"/>
              </a:lnSpc>
            </a:pPr>
            <a:r>
              <a:rPr lang="en-US" altLang="zh-CN" sz="2000" b="1" dirty="0" smtClean="0">
                <a:solidFill>
                  <a:prstClr val="black"/>
                </a:solidFill>
                <a:latin typeface="楷体" pitchFamily="49" charset="-122"/>
                <a:ea typeface="楷体" pitchFamily="49" charset="-122"/>
              </a:rPr>
              <a:t>1</a:t>
            </a:r>
            <a:r>
              <a:rPr lang="zh-CN" altLang="en-US" sz="2000" b="1" dirty="0" smtClean="0">
                <a:solidFill>
                  <a:prstClr val="black"/>
                </a:solidFill>
                <a:latin typeface="楷体" pitchFamily="49" charset="-122"/>
                <a:ea typeface="楷体" pitchFamily="49" charset="-122"/>
              </a:rPr>
              <a:t>、轴承</a:t>
            </a:r>
            <a:r>
              <a:rPr lang="zh-CN" altLang="en-US" sz="2000" b="1" dirty="0">
                <a:solidFill>
                  <a:prstClr val="black"/>
                </a:solidFill>
                <a:latin typeface="楷体" pitchFamily="49" charset="-122"/>
                <a:ea typeface="楷体" pitchFamily="49" charset="-122"/>
              </a:rPr>
              <a:t>和转轴间隙</a:t>
            </a:r>
            <a:r>
              <a:rPr lang="el-GR" altLang="zh-CN" sz="2000" b="1" dirty="0">
                <a:solidFill>
                  <a:prstClr val="black"/>
                </a:solidFill>
                <a:latin typeface="楷体" pitchFamily="49" charset="-122"/>
                <a:ea typeface="楷体" pitchFamily="49" charset="-122"/>
              </a:rPr>
              <a:t>δ</a:t>
            </a:r>
            <a:r>
              <a:rPr lang="en-US" altLang="zh-CN" sz="2000" b="1" dirty="0" smtClean="0">
                <a:solidFill>
                  <a:prstClr val="black"/>
                </a:solidFill>
                <a:latin typeface="楷体" pitchFamily="49" charset="-122"/>
                <a:ea typeface="楷体" pitchFamily="49" charset="-122"/>
              </a:rPr>
              <a:t>=1 </a:t>
            </a:r>
            <a:r>
              <a:rPr lang="en-US" altLang="zh-CN" sz="2000" b="1" dirty="0" smtClean="0">
                <a:solidFill>
                  <a:srgbClr val="FF0000"/>
                </a:solidFill>
                <a:latin typeface="楷体" pitchFamily="49" charset="-122"/>
                <a:ea typeface="楷体" pitchFamily="49" charset="-122"/>
              </a:rPr>
              <a:t>mm</a:t>
            </a:r>
          </a:p>
          <a:p>
            <a:pPr>
              <a:lnSpc>
                <a:spcPct val="125000"/>
              </a:lnSpc>
            </a:pPr>
            <a:r>
              <a:rPr lang="en-US" altLang="zh-CN" sz="2000" b="1" dirty="0" smtClean="0">
                <a:solidFill>
                  <a:schemeClr val="tx1"/>
                </a:solidFill>
                <a:latin typeface="楷体" pitchFamily="49" charset="-122"/>
                <a:ea typeface="楷体" pitchFamily="49" charset="-122"/>
              </a:rPr>
              <a:t>2</a:t>
            </a:r>
            <a:r>
              <a:rPr lang="zh-CN" altLang="en-US" sz="2000" b="1" dirty="0" smtClean="0">
                <a:solidFill>
                  <a:schemeClr val="tx1"/>
                </a:solidFill>
                <a:latin typeface="楷体" pitchFamily="49" charset="-122"/>
                <a:ea typeface="楷体" pitchFamily="49" charset="-122"/>
              </a:rPr>
              <a:t>、</a:t>
            </a:r>
            <a:r>
              <a:rPr lang="zh-CN" altLang="en-US" sz="2000" b="1" dirty="0" smtClean="0">
                <a:latin typeface="楷体" pitchFamily="49" charset="-122"/>
                <a:ea typeface="楷体" pitchFamily="49" charset="-122"/>
              </a:rPr>
              <a:t>轴</a:t>
            </a:r>
            <a:r>
              <a:rPr lang="zh-CN" altLang="en-US" sz="2000" b="1" dirty="0">
                <a:latin typeface="楷体" pitchFamily="49" charset="-122"/>
                <a:ea typeface="楷体" pitchFamily="49" charset="-122"/>
              </a:rPr>
              <a:t>转速</a:t>
            </a:r>
            <a:r>
              <a:rPr lang="en-US" altLang="zh-CN" sz="2000" b="1" dirty="0" smtClean="0">
                <a:latin typeface="楷体" pitchFamily="49" charset="-122"/>
                <a:ea typeface="楷体" pitchFamily="49" charset="-122"/>
              </a:rPr>
              <a:t>n=180 </a:t>
            </a:r>
            <a:r>
              <a:rPr lang="en-US" altLang="zh-CN" sz="2000" b="1" dirty="0" smtClean="0">
                <a:solidFill>
                  <a:srgbClr val="FF0000"/>
                </a:solidFill>
                <a:latin typeface="楷体" pitchFamily="49" charset="-122"/>
                <a:ea typeface="楷体" pitchFamily="49" charset="-122"/>
              </a:rPr>
              <a:t>r/min</a:t>
            </a:r>
            <a:endParaRPr lang="en-US" altLang="zh-CN" sz="2000" b="1" dirty="0">
              <a:solidFill>
                <a:srgbClr val="FF0000"/>
              </a:solidFill>
              <a:latin typeface="楷体" pitchFamily="49" charset="-122"/>
              <a:ea typeface="楷体" pitchFamily="49" charset="-122"/>
            </a:endParaRPr>
          </a:p>
          <a:p>
            <a:pPr>
              <a:lnSpc>
                <a:spcPct val="125000"/>
              </a:lnSpc>
            </a:pPr>
            <a:r>
              <a:rPr lang="en-US" altLang="zh-CN" sz="2000" b="1" dirty="0" smtClean="0">
                <a:latin typeface="楷体" pitchFamily="49" charset="-122"/>
                <a:ea typeface="楷体" pitchFamily="49" charset="-122"/>
              </a:rPr>
              <a:t>3</a:t>
            </a:r>
            <a:r>
              <a:rPr lang="zh-CN" altLang="en-US" sz="2000" b="1" dirty="0" smtClean="0">
                <a:latin typeface="楷体" pitchFamily="49" charset="-122"/>
                <a:ea typeface="楷体" pitchFamily="49" charset="-122"/>
              </a:rPr>
              <a:t>、轴</a:t>
            </a:r>
            <a:r>
              <a:rPr lang="zh-CN" altLang="en-US" sz="2000" b="1" dirty="0">
                <a:latin typeface="楷体" pitchFamily="49" charset="-122"/>
                <a:ea typeface="楷体" pitchFamily="49" charset="-122"/>
              </a:rPr>
              <a:t>径</a:t>
            </a:r>
            <a:r>
              <a:rPr lang="en-US" altLang="zh-CN" sz="2000" b="1" dirty="0" smtClean="0">
                <a:latin typeface="楷体" pitchFamily="49" charset="-122"/>
                <a:ea typeface="楷体" pitchFamily="49" charset="-122"/>
              </a:rPr>
              <a:t>d=15 </a:t>
            </a:r>
            <a:r>
              <a:rPr lang="en-US" altLang="zh-CN" sz="2000" b="1" dirty="0" smtClean="0">
                <a:solidFill>
                  <a:srgbClr val="FF0000"/>
                </a:solidFill>
                <a:latin typeface="楷体" pitchFamily="49" charset="-122"/>
                <a:ea typeface="楷体" pitchFamily="49" charset="-122"/>
              </a:rPr>
              <a:t>cm</a:t>
            </a:r>
          </a:p>
          <a:p>
            <a:pPr>
              <a:lnSpc>
                <a:spcPct val="125000"/>
              </a:lnSpc>
            </a:pPr>
            <a:r>
              <a:rPr lang="en-US" altLang="zh-CN" sz="2000" b="1" dirty="0" smtClean="0">
                <a:solidFill>
                  <a:schemeClr val="tx1"/>
                </a:solidFill>
                <a:latin typeface="楷体" pitchFamily="49" charset="-122"/>
                <a:ea typeface="楷体" pitchFamily="49" charset="-122"/>
              </a:rPr>
              <a:t>4</a:t>
            </a:r>
            <a:r>
              <a:rPr lang="zh-CN" altLang="en-US" sz="2000" b="1" dirty="0" smtClean="0">
                <a:solidFill>
                  <a:schemeClr val="tx1"/>
                </a:solidFill>
                <a:latin typeface="楷体" pitchFamily="49" charset="-122"/>
                <a:ea typeface="楷体" pitchFamily="49" charset="-122"/>
              </a:rPr>
              <a:t>、</a:t>
            </a:r>
            <a:r>
              <a:rPr lang="zh-CN" altLang="en-US" sz="2000" b="1" dirty="0" smtClean="0">
                <a:latin typeface="楷体" pitchFamily="49" charset="-122"/>
                <a:ea typeface="楷体" pitchFamily="49" charset="-122"/>
              </a:rPr>
              <a:t>轴承</a:t>
            </a:r>
            <a:r>
              <a:rPr lang="zh-CN" altLang="en-US" sz="2000" b="1" dirty="0">
                <a:latin typeface="楷体" pitchFamily="49" charset="-122"/>
                <a:ea typeface="楷体" pitchFamily="49" charset="-122"/>
              </a:rPr>
              <a:t>宽</a:t>
            </a:r>
            <a:r>
              <a:rPr lang="en-US" altLang="zh-CN" sz="2000" b="1" dirty="0" smtClean="0">
                <a:latin typeface="楷体" pitchFamily="49" charset="-122"/>
                <a:ea typeface="楷体" pitchFamily="49" charset="-122"/>
              </a:rPr>
              <a:t>b=25 </a:t>
            </a:r>
            <a:r>
              <a:rPr lang="en-US" altLang="zh-CN" sz="2000" b="1" dirty="0" smtClean="0">
                <a:solidFill>
                  <a:srgbClr val="FF0000"/>
                </a:solidFill>
                <a:latin typeface="楷体" pitchFamily="49" charset="-122"/>
                <a:ea typeface="楷体" pitchFamily="49" charset="-122"/>
              </a:rPr>
              <a:t>cm</a:t>
            </a:r>
            <a:endParaRPr lang="en-US" altLang="zh-CN" sz="2000" b="1" dirty="0">
              <a:solidFill>
                <a:srgbClr val="FF0000"/>
              </a:solidFill>
              <a:latin typeface="楷体" pitchFamily="49" charset="-122"/>
              <a:ea typeface="楷体" pitchFamily="49" charset="-122"/>
            </a:endParaRPr>
          </a:p>
          <a:p>
            <a:pPr>
              <a:lnSpc>
                <a:spcPct val="125000"/>
              </a:lnSpc>
            </a:pPr>
            <a:r>
              <a:rPr lang="en-US" altLang="zh-CN" sz="2000" b="1" dirty="0" smtClean="0">
                <a:latin typeface="楷体" pitchFamily="49" charset="-122"/>
                <a:ea typeface="楷体" pitchFamily="49" charset="-122"/>
              </a:rPr>
              <a:t>5</a:t>
            </a:r>
            <a:r>
              <a:rPr lang="zh-CN" altLang="en-US" sz="2000" b="1" dirty="0" smtClean="0">
                <a:latin typeface="楷体" pitchFamily="49" charset="-122"/>
                <a:ea typeface="楷体" pitchFamily="49" charset="-122"/>
              </a:rPr>
              <a:t>、油</a:t>
            </a:r>
            <a:r>
              <a:rPr lang="zh-CN" altLang="en-US" sz="2000" b="1" dirty="0">
                <a:latin typeface="楷体" pitchFamily="49" charset="-122"/>
                <a:ea typeface="楷体" pitchFamily="49" charset="-122"/>
              </a:rPr>
              <a:t>液动力粘度</a:t>
            </a:r>
            <a:r>
              <a:rPr lang="el-GR" altLang="zh-CN" sz="2000" b="1" dirty="0">
                <a:latin typeface="楷体" pitchFamily="49" charset="-122"/>
                <a:ea typeface="楷体" pitchFamily="49" charset="-122"/>
              </a:rPr>
              <a:t>μ</a:t>
            </a:r>
            <a:r>
              <a:rPr lang="en-US" altLang="zh-CN" sz="2000" b="1" dirty="0" smtClean="0">
                <a:latin typeface="楷体" pitchFamily="49" charset="-122"/>
                <a:ea typeface="楷体" pitchFamily="49" charset="-122"/>
              </a:rPr>
              <a:t>=0.25 </a:t>
            </a:r>
            <a:r>
              <a:rPr lang="en-US" altLang="zh-CN" sz="2000" b="1" dirty="0" err="1" smtClean="0">
                <a:solidFill>
                  <a:srgbClr val="FF0000"/>
                </a:solidFill>
                <a:latin typeface="楷体" pitchFamily="49" charset="-122"/>
                <a:ea typeface="楷体" pitchFamily="49" charset="-122"/>
              </a:rPr>
              <a:t>Pa·s</a:t>
            </a:r>
            <a:endParaRPr lang="en-US" altLang="zh-CN" sz="2000" b="1" dirty="0" smtClean="0">
              <a:solidFill>
                <a:srgbClr val="FF0000"/>
              </a:solidFill>
              <a:latin typeface="楷体" pitchFamily="49" charset="-122"/>
              <a:ea typeface="楷体" pitchFamily="49" charset="-122"/>
            </a:endParaRPr>
          </a:p>
          <a:p>
            <a:pPr>
              <a:lnSpc>
                <a:spcPct val="125000"/>
              </a:lnSpc>
            </a:pPr>
            <a:r>
              <a:rPr lang="zh-CN" altLang="en-US" sz="2000" b="1" dirty="0">
                <a:latin typeface="楷体" pitchFamily="49" charset="-122"/>
                <a:ea typeface="楷体" pitchFamily="49" charset="-122"/>
              </a:rPr>
              <a:t>求</a:t>
            </a:r>
            <a:r>
              <a:rPr lang="zh-CN" altLang="en-US" sz="2000" b="1" dirty="0" smtClean="0">
                <a:latin typeface="楷体" pitchFamily="49" charset="-122"/>
                <a:ea typeface="楷体" pitchFamily="49" charset="-122"/>
              </a:rPr>
              <a:t>轴承</a:t>
            </a:r>
            <a:r>
              <a:rPr lang="zh-CN" altLang="en-US" sz="2000" b="1" dirty="0">
                <a:latin typeface="楷体" pitchFamily="49" charset="-122"/>
                <a:ea typeface="楷体" pitchFamily="49" charset="-122"/>
              </a:rPr>
              <a:t>表面摩擦力、轴承扭矩和消耗的功率。</a:t>
            </a:r>
            <a:endParaRPr lang="zh-CN" altLang="en-US" sz="2000" dirty="0"/>
          </a:p>
        </p:txBody>
      </p:sp>
      <p:sp>
        <p:nvSpPr>
          <p:cNvPr id="5" name="矩形 4"/>
          <p:cNvSpPr/>
          <p:nvPr/>
        </p:nvSpPr>
        <p:spPr>
          <a:xfrm>
            <a:off x="5208889" y="6357361"/>
            <a:ext cx="3903633"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1800" b="1" dirty="0" smtClean="0">
                <a:latin typeface="楷体" pitchFamily="49" charset="-122"/>
                <a:ea typeface="楷体" pitchFamily="49" charset="-122"/>
              </a:rPr>
              <a:t>计算时注意单位统一换算成国际单位</a:t>
            </a:r>
            <a:endParaRPr lang="zh-CN" altLang="en-US" sz="1800" dirty="0"/>
          </a:p>
        </p:txBody>
      </p:sp>
    </p:spTree>
    <p:extLst>
      <p:ext uri="{BB962C8B-B14F-4D97-AF65-F5344CB8AC3E}">
        <p14:creationId xmlns:p14="http://schemas.microsoft.com/office/powerpoint/2010/main" val="202072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Rectangle 3"/>
          <p:cNvSpPr>
            <a:spLocks noGrp="1" noChangeArrowheads="1"/>
          </p:cNvSpPr>
          <p:nvPr>
            <p:ph idx="4294967295"/>
          </p:nvPr>
        </p:nvSpPr>
        <p:spPr>
          <a:xfrm>
            <a:off x="5364088" y="2578082"/>
            <a:ext cx="3168352" cy="3969048"/>
          </a:xfrm>
          <a:solidFill>
            <a:schemeClr val="tx2">
              <a:lumMod val="20000"/>
              <a:lumOff val="80000"/>
            </a:schemeClr>
          </a:solidFill>
        </p:spPr>
        <p:style>
          <a:lnRef idx="2">
            <a:schemeClr val="accent1"/>
          </a:lnRef>
          <a:fillRef idx="1">
            <a:schemeClr val="lt1"/>
          </a:fillRef>
          <a:effectRef idx="0">
            <a:schemeClr val="accent1"/>
          </a:effectRef>
          <a:fontRef idx="minor">
            <a:schemeClr val="dk1"/>
          </a:fontRef>
        </p:style>
        <p:txBody>
          <a:bodyPr/>
          <a:lstStyle/>
          <a:p>
            <a:pPr marL="0" eaLnBrk="1" hangingPunct="1">
              <a:lnSpc>
                <a:spcPct val="150000"/>
              </a:lnSpc>
              <a:spcBef>
                <a:spcPts val="0"/>
              </a:spcBef>
              <a:spcAft>
                <a:spcPts val="0"/>
              </a:spcAft>
              <a:buFont typeface="Wingdings" pitchFamily="2" charset="2"/>
              <a:buNone/>
            </a:pPr>
            <a:r>
              <a:rPr lang="en-US" altLang="zh-CN" sz="2400" b="1" dirty="0" smtClean="0">
                <a:latin typeface="楷体" pitchFamily="49" charset="-122"/>
                <a:ea typeface="楷体" pitchFamily="49" charset="-122"/>
              </a:rPr>
              <a:t>    </a:t>
            </a:r>
            <a:r>
              <a:rPr lang="en-US" altLang="zh-CN" sz="2400" b="1" dirty="0" smtClean="0">
                <a:latin typeface="楷体"/>
                <a:ea typeface="楷体"/>
              </a:rPr>
              <a:t>① </a:t>
            </a:r>
            <a:r>
              <a:rPr lang="zh-CN" altLang="en-US" sz="2400" b="1" dirty="0" smtClean="0">
                <a:latin typeface="楷体" pitchFamily="49" charset="-122"/>
                <a:ea typeface="楷体" pitchFamily="49" charset="-122"/>
              </a:rPr>
              <a:t>有效</a:t>
            </a:r>
            <a:r>
              <a:rPr lang="zh-CN" altLang="en-US" sz="2400" b="1" dirty="0" smtClean="0">
                <a:latin typeface="楷体" pitchFamily="49" charset="-122"/>
                <a:ea typeface="楷体" pitchFamily="49" charset="-122"/>
              </a:rPr>
              <a:t>地传递</a:t>
            </a:r>
            <a:r>
              <a:rPr lang="zh-CN" altLang="en-US" sz="2400" b="1" dirty="0" smtClean="0">
                <a:solidFill>
                  <a:srgbClr val="FF0000"/>
                </a:solidFill>
                <a:latin typeface="楷体" pitchFamily="49" charset="-122"/>
                <a:ea typeface="楷体" pitchFamily="49" charset="-122"/>
              </a:rPr>
              <a:t>能量</a:t>
            </a:r>
            <a:r>
              <a:rPr lang="zh-CN" altLang="en-US" sz="2400" b="1" dirty="0" smtClean="0">
                <a:latin typeface="楷体" pitchFamily="49" charset="-122"/>
                <a:ea typeface="楷体" pitchFamily="49" charset="-122"/>
              </a:rPr>
              <a:t>和</a:t>
            </a:r>
            <a:r>
              <a:rPr lang="zh-CN" altLang="en-US" sz="2400" b="1" dirty="0" smtClean="0">
                <a:solidFill>
                  <a:srgbClr val="FF0000"/>
                </a:solidFill>
                <a:latin typeface="楷体" pitchFamily="49" charset="-122"/>
                <a:ea typeface="楷体" pitchFamily="49" charset="-122"/>
              </a:rPr>
              <a:t>信号</a:t>
            </a:r>
            <a:r>
              <a:rPr lang="zh-CN" altLang="en-US" sz="2400" b="1" dirty="0" smtClean="0">
                <a:latin typeface="楷体" pitchFamily="49" charset="-122"/>
                <a:ea typeface="楷体" pitchFamily="49" charset="-122"/>
              </a:rPr>
              <a:t>。</a:t>
            </a:r>
          </a:p>
          <a:p>
            <a:pPr marL="0" eaLnBrk="1" hangingPunct="1">
              <a:lnSpc>
                <a:spcPct val="150000"/>
              </a:lnSpc>
              <a:spcBef>
                <a:spcPts val="0"/>
              </a:spcBef>
              <a:spcAft>
                <a:spcPts val="0"/>
              </a:spcAft>
              <a:buFont typeface="Wingdings" pitchFamily="2" charset="2"/>
              <a:buNone/>
            </a:pPr>
            <a:r>
              <a:rPr lang="en-US" altLang="zh-CN" sz="2400" b="1" dirty="0" smtClean="0">
                <a:latin typeface="楷体" pitchFamily="49" charset="-122"/>
                <a:ea typeface="楷体" pitchFamily="49" charset="-122"/>
              </a:rPr>
              <a:t>    </a:t>
            </a:r>
            <a:r>
              <a:rPr lang="en-US" altLang="zh-CN" sz="2400" b="1" dirty="0" smtClean="0">
                <a:latin typeface="楷体"/>
                <a:ea typeface="楷体"/>
              </a:rPr>
              <a:t>② </a:t>
            </a:r>
            <a:r>
              <a:rPr lang="zh-CN" altLang="en-US" sz="2400" b="1" dirty="0" smtClean="0">
                <a:latin typeface="楷体" pitchFamily="49" charset="-122"/>
                <a:ea typeface="楷体" pitchFamily="49" charset="-122"/>
              </a:rPr>
              <a:t>吸收</a:t>
            </a:r>
            <a:r>
              <a:rPr lang="zh-CN" altLang="en-US" sz="2400" b="1" dirty="0" smtClean="0">
                <a:latin typeface="楷体" pitchFamily="49" charset="-122"/>
                <a:ea typeface="楷体" pitchFamily="49" charset="-122"/>
              </a:rPr>
              <a:t>和传送系统所产生的热量。</a:t>
            </a:r>
          </a:p>
          <a:p>
            <a:pPr marL="0" eaLnBrk="1" hangingPunct="1">
              <a:lnSpc>
                <a:spcPct val="150000"/>
              </a:lnSpc>
              <a:spcBef>
                <a:spcPts val="0"/>
              </a:spcBef>
              <a:spcAft>
                <a:spcPts val="0"/>
              </a:spcAft>
              <a:buFont typeface="Wingdings" pitchFamily="2" charset="2"/>
              <a:buNone/>
            </a:pPr>
            <a:r>
              <a:rPr lang="en-US" altLang="zh-CN" sz="2400" b="1" dirty="0" smtClean="0">
                <a:latin typeface="楷体" pitchFamily="49" charset="-122"/>
                <a:ea typeface="楷体" pitchFamily="49" charset="-122"/>
              </a:rPr>
              <a:t>    </a:t>
            </a:r>
            <a:r>
              <a:rPr lang="en-US" altLang="zh-CN" sz="2400" b="1" dirty="0" smtClean="0">
                <a:latin typeface="楷体"/>
                <a:ea typeface="楷体"/>
              </a:rPr>
              <a:t>③ </a:t>
            </a:r>
            <a:r>
              <a:rPr lang="zh-CN" altLang="en-US" sz="2400" b="1" dirty="0" smtClean="0">
                <a:latin typeface="楷体" pitchFamily="49" charset="-122"/>
                <a:ea typeface="楷体" pitchFamily="49" charset="-122"/>
              </a:rPr>
              <a:t>润滑</a:t>
            </a:r>
            <a:r>
              <a:rPr lang="zh-CN" altLang="en-US" sz="2400" b="1" dirty="0" smtClean="0">
                <a:latin typeface="楷体" pitchFamily="49" charset="-122"/>
                <a:ea typeface="楷体" pitchFamily="49" charset="-122"/>
              </a:rPr>
              <a:t>运动部件，减少摩擦和磨损。</a:t>
            </a:r>
          </a:p>
          <a:p>
            <a:pPr marL="0" eaLnBrk="1" hangingPunct="1">
              <a:lnSpc>
                <a:spcPct val="150000"/>
              </a:lnSpc>
              <a:spcBef>
                <a:spcPts val="0"/>
              </a:spcBef>
              <a:spcAft>
                <a:spcPts val="0"/>
              </a:spcAft>
              <a:buFont typeface="Wingdings" pitchFamily="2" charset="2"/>
              <a:buNone/>
            </a:pPr>
            <a:r>
              <a:rPr lang="en-US" altLang="zh-CN" sz="2400" b="1" dirty="0" smtClean="0">
                <a:latin typeface="楷体" pitchFamily="49" charset="-122"/>
                <a:ea typeface="楷体" pitchFamily="49" charset="-122"/>
              </a:rPr>
              <a:t>    </a:t>
            </a:r>
            <a:r>
              <a:rPr lang="en-US" altLang="zh-CN" sz="2400" b="1" dirty="0" smtClean="0">
                <a:latin typeface="楷体"/>
                <a:ea typeface="楷体"/>
              </a:rPr>
              <a:t>④ </a:t>
            </a:r>
            <a:r>
              <a:rPr lang="zh-CN" altLang="en-US" sz="2400" b="1" dirty="0" smtClean="0">
                <a:latin typeface="楷体" pitchFamily="49" charset="-122"/>
                <a:ea typeface="楷体" pitchFamily="49" charset="-122"/>
              </a:rPr>
              <a:t>防止</a:t>
            </a:r>
            <a:r>
              <a:rPr lang="zh-CN" altLang="en-US" sz="2400" b="1" dirty="0" smtClean="0">
                <a:latin typeface="楷体" pitchFamily="49" charset="-122"/>
                <a:ea typeface="楷体" pitchFamily="49" charset="-122"/>
              </a:rPr>
              <a:t>锈蚀。</a:t>
            </a:r>
          </a:p>
        </p:txBody>
      </p:sp>
      <p:sp>
        <p:nvSpPr>
          <p:cNvPr id="2" name="矩形 1"/>
          <p:cNvSpPr/>
          <p:nvPr/>
        </p:nvSpPr>
        <p:spPr>
          <a:xfrm>
            <a:off x="1187624" y="1382385"/>
            <a:ext cx="5184576" cy="523220"/>
          </a:xfrm>
          <a:prstGeom prst="rect">
            <a:avLst/>
          </a:prstGeom>
        </p:spPr>
        <p:txBody>
          <a:bodyPr wrap="square">
            <a:spAutoFit/>
          </a:bodyPr>
          <a:lstStyle/>
          <a:p>
            <a:pPr marL="273050" lvl="0" indent="-273050">
              <a:spcBef>
                <a:spcPct val="20000"/>
              </a:spcBef>
              <a:spcAft>
                <a:spcPct val="50000"/>
              </a:spcAft>
              <a:buClr>
                <a:srgbClr val="0BD0D9"/>
              </a:buClr>
              <a:buSzPct val="95000"/>
            </a:pPr>
            <a:r>
              <a:rPr kumimoji="0" lang="en-US" altLang="zh-CN" sz="2800" b="1" dirty="0" smtClean="0">
                <a:solidFill>
                  <a:prstClr val="black"/>
                </a:solidFill>
                <a:latin typeface="楷体" pitchFamily="49" charset="-122"/>
                <a:ea typeface="楷体" pitchFamily="49" charset="-122"/>
              </a:rPr>
              <a:t>1</a:t>
            </a:r>
            <a:r>
              <a:rPr kumimoji="0" lang="zh-CN" altLang="en-US" sz="2800" b="1" dirty="0" smtClean="0">
                <a:solidFill>
                  <a:prstClr val="black"/>
                </a:solidFill>
                <a:latin typeface="楷体" pitchFamily="49" charset="-122"/>
                <a:ea typeface="楷体" pitchFamily="49" charset="-122"/>
              </a:rPr>
              <a:t>、液压油在液压系统的</a:t>
            </a:r>
            <a:r>
              <a:rPr kumimoji="0" lang="zh-CN" altLang="en-US" sz="2800" b="1" dirty="0">
                <a:solidFill>
                  <a:prstClr val="black"/>
                </a:solidFill>
                <a:latin typeface="楷体" pitchFamily="49" charset="-122"/>
                <a:ea typeface="楷体" pitchFamily="49" charset="-122"/>
              </a:rPr>
              <a:t>作用</a:t>
            </a:r>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564904"/>
            <a:ext cx="4112964" cy="393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651">
                                            <p:txEl>
                                              <p:pRg st="3" end="3"/>
                                            </p:txEl>
                                          </p:spTgt>
                                        </p:tgtEl>
                                        <p:attrNameLst>
                                          <p:attrName>style.visibility</p:attrName>
                                        </p:attrNameLst>
                                      </p:cBhvr>
                                      <p:to>
                                        <p:strVal val="visible"/>
                                      </p:to>
                                    </p:set>
                                    <p:anim calcmode="lin" valueType="num">
                                      <p:cBhvr additive="base">
                                        <p:cTn id="25" dur="5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3563888" y="2799336"/>
            <a:ext cx="5448928" cy="2345257"/>
          </a:xfrm>
          <a:prstGeom prst="rect">
            <a:avLst/>
          </a:prstGeom>
        </p:spPr>
        <p:txBody>
          <a:bodyPr wrap="none">
            <a:spAutoFit/>
          </a:bodyPr>
          <a:lstStyle/>
          <a:p>
            <a:pPr marL="273050" lvl="0" indent="-273050">
              <a:spcBef>
                <a:spcPct val="20000"/>
              </a:spcBef>
              <a:spcAft>
                <a:spcPct val="50000"/>
              </a:spcAft>
              <a:buClr>
                <a:srgbClr val="0BD0D9"/>
              </a:buClr>
              <a:buSzPct val="95000"/>
            </a:pPr>
            <a:r>
              <a:rPr kumimoji="0" lang="zh-CN" altLang="en-US" b="1" dirty="0" smtClean="0">
                <a:solidFill>
                  <a:prstClr val="black"/>
                </a:solidFill>
                <a:latin typeface="楷体" pitchFamily="49" charset="-122"/>
                <a:ea typeface="楷体" pitchFamily="49" charset="-122"/>
              </a:rPr>
              <a:t>液压油</a:t>
            </a:r>
            <a:r>
              <a:rPr kumimoji="0" lang="zh-CN" altLang="en-US" b="1" dirty="0">
                <a:solidFill>
                  <a:prstClr val="black"/>
                </a:solidFill>
                <a:latin typeface="楷体" pitchFamily="49" charset="-122"/>
                <a:ea typeface="楷体" pitchFamily="49" charset="-122"/>
              </a:rPr>
              <a:t>在液压系统的</a:t>
            </a:r>
            <a:r>
              <a:rPr kumimoji="0" lang="zh-CN" altLang="en-US" b="1" dirty="0" smtClean="0">
                <a:solidFill>
                  <a:prstClr val="black"/>
                </a:solidFill>
                <a:latin typeface="楷体" pitchFamily="49" charset="-122"/>
                <a:ea typeface="楷体" pitchFamily="49" charset="-122"/>
              </a:rPr>
              <a:t>作用</a:t>
            </a:r>
            <a:endParaRPr kumimoji="0" lang="en-US" altLang="zh-CN" b="1" dirty="0" smtClean="0">
              <a:solidFill>
                <a:prstClr val="black"/>
              </a:solidFill>
              <a:latin typeface="楷体" pitchFamily="49" charset="-122"/>
              <a:ea typeface="楷体" pitchFamily="49" charset="-122"/>
            </a:endParaRPr>
          </a:p>
          <a:p>
            <a:pPr marL="273050" indent="-273050">
              <a:spcBef>
                <a:spcPct val="20000"/>
              </a:spcBef>
              <a:spcAft>
                <a:spcPct val="50000"/>
              </a:spcAft>
              <a:buClr>
                <a:srgbClr val="0BD0D9"/>
              </a:buClr>
              <a:buSzPct val="95000"/>
            </a:pPr>
            <a:r>
              <a:rPr kumimoji="0" lang="zh-CN" altLang="en-US" b="1" dirty="0" smtClean="0">
                <a:solidFill>
                  <a:prstClr val="black"/>
                </a:solidFill>
                <a:latin typeface="楷体" pitchFamily="49" charset="-122"/>
                <a:ea typeface="楷体" pitchFamily="49" charset="-122"/>
              </a:rPr>
              <a:t>液压油</a:t>
            </a:r>
            <a:r>
              <a:rPr kumimoji="0" lang="zh-CN" altLang="en-US" b="1" dirty="0">
                <a:solidFill>
                  <a:prstClr val="black"/>
                </a:solidFill>
                <a:latin typeface="楷体" pitchFamily="49" charset="-122"/>
                <a:ea typeface="楷体" pitchFamily="49" charset="-122"/>
              </a:rPr>
              <a:t>的</a:t>
            </a:r>
            <a:r>
              <a:rPr kumimoji="0" lang="zh-CN" altLang="en-US" b="1" dirty="0" smtClean="0">
                <a:solidFill>
                  <a:prstClr val="black"/>
                </a:solidFill>
                <a:latin typeface="楷体" pitchFamily="49" charset="-122"/>
                <a:ea typeface="楷体" pitchFamily="49" charset="-122"/>
              </a:rPr>
              <a:t>分类</a:t>
            </a:r>
            <a:r>
              <a:rPr kumimoji="0" lang="zh-CN" altLang="en-US" sz="1800" b="1" dirty="0" smtClean="0">
                <a:solidFill>
                  <a:prstClr val="black"/>
                </a:solidFill>
                <a:latin typeface="楷体" pitchFamily="49" charset="-122"/>
                <a:ea typeface="楷体" pitchFamily="49" charset="-122"/>
              </a:rPr>
              <a:t>（石油、难燃）</a:t>
            </a:r>
            <a:endParaRPr kumimoji="0" lang="en-US" altLang="zh-CN" sz="1800" b="1" dirty="0" smtClean="0">
              <a:solidFill>
                <a:prstClr val="black"/>
              </a:solidFill>
              <a:latin typeface="楷体" pitchFamily="49" charset="-122"/>
              <a:ea typeface="楷体" pitchFamily="49" charset="-122"/>
            </a:endParaRPr>
          </a:p>
          <a:p>
            <a:pPr marL="273050" indent="-273050">
              <a:spcBef>
                <a:spcPct val="20000"/>
              </a:spcBef>
              <a:spcAft>
                <a:spcPct val="50000"/>
              </a:spcAft>
              <a:buClr>
                <a:srgbClr val="0BD0D9"/>
              </a:buClr>
              <a:buSzPct val="95000"/>
            </a:pPr>
            <a:r>
              <a:rPr lang="zh-CN" altLang="en-US" b="1" dirty="0" smtClean="0">
                <a:latin typeface="楷体" pitchFamily="49" charset="-122"/>
                <a:ea typeface="楷体" pitchFamily="49" charset="-122"/>
              </a:rPr>
              <a:t>液压油</a:t>
            </a:r>
            <a:r>
              <a:rPr lang="zh-CN" altLang="en-US" b="1" dirty="0">
                <a:latin typeface="楷体" pitchFamily="49" charset="-122"/>
                <a:ea typeface="楷体" pitchFamily="49" charset="-122"/>
              </a:rPr>
              <a:t>的</a:t>
            </a:r>
            <a:r>
              <a:rPr lang="zh-CN" altLang="en-US" b="1" dirty="0" smtClean="0">
                <a:latin typeface="楷体" pitchFamily="49" charset="-122"/>
                <a:ea typeface="楷体" pitchFamily="49" charset="-122"/>
              </a:rPr>
              <a:t>物理性质</a:t>
            </a:r>
            <a:r>
              <a:rPr lang="zh-CN" altLang="en-US" sz="1800" b="1" dirty="0" smtClean="0">
                <a:latin typeface="楷体" pitchFamily="49" charset="-122"/>
                <a:ea typeface="楷体" pitchFamily="49" charset="-122"/>
              </a:rPr>
              <a:t>（密度、体积模量、粘度）</a:t>
            </a:r>
            <a:endParaRPr lang="en-US" altLang="zh-CN" sz="1800" b="1" dirty="0" smtClean="0">
              <a:latin typeface="楷体" pitchFamily="49" charset="-122"/>
              <a:ea typeface="楷体" pitchFamily="49" charset="-122"/>
            </a:endParaRPr>
          </a:p>
          <a:p>
            <a:pPr marL="273050" indent="-273050">
              <a:spcBef>
                <a:spcPct val="20000"/>
              </a:spcBef>
              <a:spcAft>
                <a:spcPct val="50000"/>
              </a:spcAft>
              <a:buClr>
                <a:srgbClr val="0BD0D9"/>
              </a:buClr>
              <a:buSzPct val="95000"/>
            </a:pPr>
            <a:r>
              <a:rPr kumimoji="0" lang="zh-CN" altLang="en-US" b="1" dirty="0" smtClean="0">
                <a:latin typeface="楷体" pitchFamily="49" charset="-122"/>
                <a:ea typeface="楷体" pitchFamily="49" charset="-122"/>
              </a:rPr>
              <a:t>液压系统对</a:t>
            </a:r>
            <a:r>
              <a:rPr kumimoji="0" lang="zh-CN" altLang="en-US" b="1" dirty="0">
                <a:latin typeface="楷体" pitchFamily="49" charset="-122"/>
                <a:ea typeface="楷体" pitchFamily="49" charset="-122"/>
              </a:rPr>
              <a:t>工作介质的</a:t>
            </a:r>
            <a:r>
              <a:rPr kumimoji="0" lang="zh-CN" altLang="en-US" b="1" dirty="0" smtClean="0">
                <a:latin typeface="楷体" pitchFamily="49" charset="-122"/>
                <a:ea typeface="楷体" pitchFamily="49" charset="-122"/>
              </a:rPr>
              <a:t>要求</a:t>
            </a:r>
            <a:endParaRPr kumimoji="0" lang="zh-CN" altLang="en-US" b="1" dirty="0">
              <a:solidFill>
                <a:prstClr val="black"/>
              </a:solidFill>
              <a:latin typeface="楷体" pitchFamily="49" charset="-122"/>
              <a:ea typeface="楷体" pitchFamily="49" charset="-122"/>
            </a:endParaRPr>
          </a:p>
        </p:txBody>
      </p:sp>
      <p:sp>
        <p:nvSpPr>
          <p:cNvPr id="4" name="矩形 3"/>
          <p:cNvSpPr/>
          <p:nvPr/>
        </p:nvSpPr>
        <p:spPr>
          <a:xfrm>
            <a:off x="1043608" y="3556465"/>
            <a:ext cx="1584176" cy="83099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zh-CN" altLang="en-US" b="1" dirty="0" smtClean="0">
                <a:latin typeface="楷体" pitchFamily="49" charset="-122"/>
                <a:ea typeface="楷体" pitchFamily="49" charset="-122"/>
              </a:rPr>
              <a:t>液压传动</a:t>
            </a:r>
            <a:r>
              <a:rPr lang="zh-CN" altLang="en-US" b="1" dirty="0">
                <a:latin typeface="楷体" pitchFamily="49" charset="-122"/>
                <a:ea typeface="楷体" pitchFamily="49" charset="-122"/>
              </a:rPr>
              <a:t>工作介质</a:t>
            </a:r>
            <a:endParaRPr lang="zh-CN" altLang="en-US" dirty="0"/>
          </a:p>
        </p:txBody>
      </p:sp>
      <p:sp>
        <p:nvSpPr>
          <p:cNvPr id="6" name="左大括号 5"/>
          <p:cNvSpPr/>
          <p:nvPr/>
        </p:nvSpPr>
        <p:spPr>
          <a:xfrm>
            <a:off x="3018112" y="3099595"/>
            <a:ext cx="545776" cy="1744738"/>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椭圆 2"/>
          <p:cNvSpPr/>
          <p:nvPr/>
        </p:nvSpPr>
        <p:spPr>
          <a:xfrm>
            <a:off x="3419872" y="1124744"/>
            <a:ext cx="2160240" cy="770384"/>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b="1" dirty="0" smtClean="0">
                <a:solidFill>
                  <a:prstClr val="black"/>
                </a:solidFill>
                <a:latin typeface="楷体" pitchFamily="49" charset="-122"/>
                <a:ea typeface="楷体" pitchFamily="49" charset="-122"/>
              </a:rPr>
              <a:t>本节回顾</a:t>
            </a:r>
            <a:endParaRPr lang="zh-CN" altLang="en-US" dirty="0"/>
          </a:p>
        </p:txBody>
      </p:sp>
    </p:spTree>
    <p:extLst>
      <p:ext uri="{BB962C8B-B14F-4D97-AF65-F5344CB8AC3E}">
        <p14:creationId xmlns:p14="http://schemas.microsoft.com/office/powerpoint/2010/main" val="201696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0190" y="4390113"/>
            <a:ext cx="3262114" cy="2092881"/>
          </a:xfrm>
          <a:prstGeom prst="rect">
            <a:avLst/>
          </a:prstGeom>
          <a:solidFill>
            <a:schemeClr val="accent4">
              <a:lumMod val="20000"/>
              <a:lumOff val="80000"/>
            </a:schemeClr>
          </a:solidFill>
          <a:ln w="38100">
            <a:solidFill>
              <a:schemeClr val="tx2"/>
            </a:solidFill>
          </a:ln>
        </p:spPr>
        <p:txBody>
          <a:bodyPr wrap="square">
            <a:spAutoFit/>
          </a:bodyPr>
          <a:lstStyle/>
          <a:p>
            <a:pPr algn="ctr">
              <a:lnSpc>
                <a:spcPct val="120000"/>
              </a:lnSpc>
              <a:buClr>
                <a:srgbClr val="0BD0D9"/>
              </a:buClr>
              <a:buSzPct val="95000"/>
            </a:pPr>
            <a:r>
              <a:rPr lang="zh-CN" altLang="en-US" sz="2000" b="1" u="sng" dirty="0">
                <a:solidFill>
                  <a:srgbClr val="FF0000"/>
                </a:solidFill>
                <a:latin typeface="楷体" pitchFamily="49" charset="-122"/>
                <a:ea typeface="楷体" pitchFamily="49" charset="-122"/>
              </a:rPr>
              <a:t>牛顿的液体内摩擦定律</a:t>
            </a:r>
          </a:p>
          <a:p>
            <a:pPr lvl="0">
              <a:lnSpc>
                <a:spcPct val="120000"/>
              </a:lnSpc>
              <a:spcBef>
                <a:spcPts val="1200"/>
              </a:spcBef>
              <a:buClr>
                <a:srgbClr val="0BD0D9"/>
              </a:buClr>
              <a:buSzPct val="95000"/>
            </a:pPr>
            <a:r>
              <a:rPr kumimoji="0" lang="zh-CN" altLang="en-US" sz="2000" b="1" dirty="0" smtClean="0">
                <a:solidFill>
                  <a:prstClr val="black"/>
                </a:solidFill>
                <a:latin typeface="楷体" pitchFamily="49" charset="-122"/>
                <a:ea typeface="楷体" pitchFamily="49" charset="-122"/>
              </a:rPr>
              <a:t>    液体</a:t>
            </a:r>
            <a:r>
              <a:rPr kumimoji="0" lang="zh-CN" altLang="en-US" sz="2000" b="1" dirty="0">
                <a:solidFill>
                  <a:prstClr val="black"/>
                </a:solidFill>
                <a:latin typeface="楷体" pitchFamily="49" charset="-122"/>
                <a:ea typeface="楷体" pitchFamily="49" charset="-122"/>
              </a:rPr>
              <a:t>流动时，相邻液层间的内摩擦力</a:t>
            </a:r>
            <a:r>
              <a:rPr kumimoji="0" lang="en-US" altLang="zh-CN" sz="2000" b="1" i="1" dirty="0" err="1">
                <a:solidFill>
                  <a:prstClr val="black"/>
                </a:solidFill>
                <a:latin typeface="楷体" pitchFamily="49" charset="-122"/>
                <a:ea typeface="楷体" pitchFamily="49" charset="-122"/>
              </a:rPr>
              <a:t>F</a:t>
            </a:r>
            <a:r>
              <a:rPr kumimoji="0" lang="en-US" altLang="zh-CN" sz="2000" b="1" i="1" baseline="-25000" dirty="0" err="1">
                <a:solidFill>
                  <a:prstClr val="black"/>
                </a:solidFill>
                <a:latin typeface="楷体" pitchFamily="49" charset="-122"/>
                <a:ea typeface="楷体" pitchFamily="49" charset="-122"/>
              </a:rPr>
              <a:t>f</a:t>
            </a:r>
            <a:r>
              <a:rPr kumimoji="0" lang="zh-CN" altLang="en-US" sz="2000" b="1" dirty="0">
                <a:solidFill>
                  <a:prstClr val="black"/>
                </a:solidFill>
                <a:latin typeface="楷体" pitchFamily="49" charset="-122"/>
                <a:ea typeface="楷体" pitchFamily="49" charset="-122"/>
              </a:rPr>
              <a:t>与液层接触面积</a:t>
            </a:r>
            <a:r>
              <a:rPr kumimoji="0" lang="en-US" altLang="zh-CN" sz="2000" b="1" dirty="0">
                <a:solidFill>
                  <a:prstClr val="black"/>
                </a:solidFill>
                <a:latin typeface="楷体" pitchFamily="49" charset="-122"/>
                <a:ea typeface="楷体" pitchFamily="49" charset="-122"/>
              </a:rPr>
              <a:t>A</a:t>
            </a:r>
            <a:r>
              <a:rPr kumimoji="0" lang="zh-CN" altLang="en-US" sz="2000" b="1" dirty="0">
                <a:solidFill>
                  <a:prstClr val="black"/>
                </a:solidFill>
                <a:latin typeface="楷体" pitchFamily="49" charset="-122"/>
                <a:ea typeface="楷体" pitchFamily="49" charset="-122"/>
              </a:rPr>
              <a:t>、液层间的速度梯度</a:t>
            </a:r>
            <a:r>
              <a:rPr kumimoji="0" lang="en-US" altLang="zh-CN" sz="2000" b="1" dirty="0">
                <a:solidFill>
                  <a:prstClr val="black"/>
                </a:solidFill>
                <a:latin typeface="楷体" pitchFamily="49" charset="-122"/>
                <a:ea typeface="楷体" pitchFamily="49" charset="-122"/>
              </a:rPr>
              <a:t>du/</a:t>
            </a:r>
            <a:r>
              <a:rPr kumimoji="0" lang="en-US" altLang="zh-CN" sz="2000" b="1" dirty="0" err="1">
                <a:solidFill>
                  <a:prstClr val="black"/>
                </a:solidFill>
                <a:latin typeface="楷体" pitchFamily="49" charset="-122"/>
                <a:ea typeface="楷体" pitchFamily="49" charset="-122"/>
              </a:rPr>
              <a:t>dy</a:t>
            </a:r>
            <a:r>
              <a:rPr kumimoji="0" lang="zh-CN" altLang="en-US" sz="2000" b="1" dirty="0">
                <a:solidFill>
                  <a:prstClr val="black"/>
                </a:solidFill>
                <a:latin typeface="楷体" pitchFamily="49" charset="-122"/>
                <a:ea typeface="楷体" pitchFamily="49" charset="-122"/>
              </a:rPr>
              <a:t>成正比。</a:t>
            </a:r>
          </a:p>
        </p:txBody>
      </p:sp>
      <p:graphicFrame>
        <p:nvGraphicFramePr>
          <p:cNvPr id="5" name="对象 4"/>
          <p:cNvGraphicFramePr>
            <a:graphicFrameLocks noChangeAspect="1"/>
          </p:cNvGraphicFramePr>
          <p:nvPr>
            <p:extLst/>
          </p:nvPr>
        </p:nvGraphicFramePr>
        <p:xfrm>
          <a:off x="560190" y="3429000"/>
          <a:ext cx="3060748" cy="806971"/>
        </p:xfrm>
        <a:graphic>
          <a:graphicData uri="http://schemas.openxmlformats.org/presentationml/2006/ole">
            <mc:AlternateContent xmlns:mc="http://schemas.openxmlformats.org/markup-compatibility/2006">
              <mc:Choice xmlns:v="urn:schemas-microsoft-com:vml" Requires="v">
                <p:oleObj spid="_x0000_s90120" name="公式" r:id="rId3" imgW="2361960" imgH="774360" progId="Equation.3">
                  <p:embed/>
                </p:oleObj>
              </mc:Choice>
              <mc:Fallback>
                <p:oleObj name="公式" r:id="rId3" imgW="2361960" imgH="774360" progId="Equation.3">
                  <p:embed/>
                  <p:pic>
                    <p:nvPicPr>
                      <p:cNvPr id="0" name=""/>
                      <p:cNvPicPr>
                        <a:picLocks noChangeAspect="1" noChangeArrowheads="1"/>
                      </p:cNvPicPr>
                      <p:nvPr/>
                    </p:nvPicPr>
                    <p:blipFill>
                      <a:blip r:embed="rId4"/>
                      <a:srcRect/>
                      <a:stretch>
                        <a:fillRect/>
                      </a:stretch>
                    </p:blipFill>
                    <p:spPr bwMode="auto">
                      <a:xfrm>
                        <a:off x="560190" y="3429000"/>
                        <a:ext cx="3060748" cy="806971"/>
                      </a:xfrm>
                      <a:prstGeom prst="rect">
                        <a:avLst/>
                      </a:prstGeom>
                      <a:noFill/>
                      <a:ln>
                        <a:noFill/>
                      </a:ln>
                    </p:spPr>
                  </p:pic>
                </p:oleObj>
              </mc:Fallback>
            </mc:AlternateContent>
          </a:graphicData>
        </a:graphic>
      </p:graphicFrame>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190" y="1340768"/>
            <a:ext cx="3002582" cy="1934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表格 9"/>
          <p:cNvGraphicFramePr>
            <a:graphicFrameLocks noGrp="1"/>
          </p:cNvGraphicFramePr>
          <p:nvPr>
            <p:extLst/>
          </p:nvPr>
        </p:nvGraphicFramePr>
        <p:xfrm>
          <a:off x="4211960" y="1656259"/>
          <a:ext cx="4392488" cy="4665712"/>
        </p:xfrm>
        <a:graphic>
          <a:graphicData uri="http://schemas.openxmlformats.org/drawingml/2006/table">
            <a:tbl>
              <a:tblPr firstRow="1" bandRow="1">
                <a:tableStyleId>{5C22544A-7EE6-4342-B048-85BDC9FD1C3A}</a:tableStyleId>
              </a:tblPr>
              <a:tblGrid>
                <a:gridCol w="1115616"/>
                <a:gridCol w="1476672"/>
                <a:gridCol w="1800200"/>
              </a:tblGrid>
              <a:tr h="370840">
                <a:tc>
                  <a:txBody>
                    <a:bodyPr/>
                    <a:lstStyle/>
                    <a:p>
                      <a:endParaRPr lang="zh-CN" altLang="en-US" sz="1800" b="1" dirty="0">
                        <a:latin typeface="楷体" pitchFamily="49" charset="-122"/>
                        <a:ea typeface="楷体"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楷体" pitchFamily="49" charset="-122"/>
                          <a:ea typeface="楷体" pitchFamily="49" charset="-122"/>
                        </a:rPr>
                        <a:t>动力粘度</a:t>
                      </a:r>
                      <a:r>
                        <a:rPr kumimoji="0" lang="en-US" altLang="zh-CN" sz="1800" b="1" i="1" dirty="0" smtClean="0">
                          <a:solidFill>
                            <a:schemeClr val="bg1"/>
                          </a:solidFill>
                          <a:latin typeface="楷体" pitchFamily="49" charset="-122"/>
                          <a:ea typeface="楷体" pitchFamily="49" charset="-122"/>
                        </a:rPr>
                        <a:t>μ</a:t>
                      </a:r>
                      <a:endParaRPr lang="zh-CN" altLang="en-US" sz="1800" dirty="0" smtClean="0">
                        <a:solidFill>
                          <a:schemeClr val="bg1"/>
                        </a:solidFill>
                      </a:endParaRPr>
                    </a:p>
                    <a:p>
                      <a:pPr algn="ctr"/>
                      <a:endParaRPr lang="zh-CN" altLang="en-US" sz="1800" b="1" dirty="0">
                        <a:latin typeface="楷体" pitchFamily="49" charset="-122"/>
                        <a:ea typeface="楷体"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dirty="0" smtClean="0">
                          <a:latin typeface="楷体" pitchFamily="49" charset="-122"/>
                          <a:ea typeface="楷体" pitchFamily="49" charset="-122"/>
                        </a:rPr>
                        <a:t>运动粘度</a:t>
                      </a:r>
                      <a:r>
                        <a:rPr lang="el-GR" altLang="zh-CN" sz="1800" b="1" dirty="0" smtClean="0">
                          <a:latin typeface="楷体" pitchFamily="49" charset="-122"/>
                          <a:ea typeface="楷体" pitchFamily="49" charset="-122"/>
                        </a:rPr>
                        <a:t>ν</a:t>
                      </a:r>
                      <a:endParaRPr lang="zh-CN" altLang="en-US" sz="1800" b="1" dirty="0" smtClean="0">
                        <a:latin typeface="楷体" pitchFamily="49" charset="-122"/>
                        <a:ea typeface="楷体" pitchFamily="49" charset="-122"/>
                      </a:endParaRPr>
                    </a:p>
                    <a:p>
                      <a:pPr algn="ctr"/>
                      <a:endParaRPr lang="zh-CN" altLang="en-US" sz="1800" b="1" dirty="0">
                        <a:latin typeface="楷体" pitchFamily="49" charset="-122"/>
                        <a:ea typeface="楷体" pitchFamily="49" charset="-122"/>
                      </a:endParaRPr>
                    </a:p>
                  </a:txBody>
                  <a:tcPr/>
                </a:tc>
              </a:tr>
              <a:tr h="383808">
                <a:tc>
                  <a:txBody>
                    <a:bodyPr/>
                    <a:lstStyle/>
                    <a:p>
                      <a:pPr algn="ctr"/>
                      <a:r>
                        <a:rPr lang="zh-CN" altLang="en-US" sz="1800" b="1" dirty="0" smtClean="0">
                          <a:latin typeface="楷体" pitchFamily="49" charset="-122"/>
                          <a:ea typeface="楷体" pitchFamily="49" charset="-122"/>
                        </a:rPr>
                        <a:t>标准单位</a:t>
                      </a:r>
                      <a:endParaRPr lang="zh-CN" altLang="en-US" sz="1800" b="1" dirty="0">
                        <a:latin typeface="楷体" pitchFamily="49" charset="-122"/>
                        <a:ea typeface="楷体" pitchFamily="49" charset="-122"/>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zh-CN" sz="1800" b="1" i="1" dirty="0" err="1" smtClean="0">
                          <a:latin typeface="楷体" pitchFamily="49" charset="-122"/>
                          <a:ea typeface="楷体" pitchFamily="49" charset="-122"/>
                        </a:rPr>
                        <a:t>Pa·s</a:t>
                      </a:r>
                      <a:endParaRPr lang="en-US" altLang="zh-CN" sz="1800" b="1" dirty="0" smtClean="0">
                        <a:latin typeface="楷体" pitchFamily="49" charset="-122"/>
                        <a:ea typeface="楷体" pitchFamily="49" charset="-122"/>
                      </a:endParaRPr>
                    </a:p>
                    <a:p>
                      <a:pPr algn="ctr"/>
                      <a:endParaRPr lang="zh-CN" altLang="en-US" sz="1800" b="1" dirty="0">
                        <a:latin typeface="楷体" pitchFamily="49" charset="-122"/>
                        <a:ea typeface="楷体" pitchFamily="49" charset="-122"/>
                      </a:endParaRPr>
                    </a:p>
                  </a:txBody>
                  <a:tcPr/>
                </a:tc>
                <a:tc>
                  <a:txBody>
                    <a:bodyPr/>
                    <a:lstStyle/>
                    <a:p>
                      <a:pPr algn="ctr"/>
                      <a:r>
                        <a:rPr lang="zh-CN" altLang="en-US" sz="1800" b="1" dirty="0" smtClean="0">
                          <a:latin typeface="楷体" pitchFamily="49" charset="-122"/>
                          <a:ea typeface="楷体" pitchFamily="49" charset="-122"/>
                        </a:rPr>
                        <a:t>㎡</a:t>
                      </a:r>
                      <a:r>
                        <a:rPr lang="en-US" altLang="zh-CN" sz="1800" b="1" i="1" dirty="0" smtClean="0">
                          <a:latin typeface="楷体" pitchFamily="49" charset="-122"/>
                          <a:ea typeface="楷体" pitchFamily="49" charset="-122"/>
                        </a:rPr>
                        <a:t>/</a:t>
                      </a:r>
                      <a:r>
                        <a:rPr lang="en-US" altLang="zh-CN" sz="1800" b="1" dirty="0" smtClean="0">
                          <a:latin typeface="楷体" pitchFamily="49" charset="-122"/>
                          <a:ea typeface="楷体" pitchFamily="49" charset="-122"/>
                        </a:rPr>
                        <a:t>s</a:t>
                      </a:r>
                      <a:endParaRPr lang="zh-CN" altLang="en-US" sz="1800" b="1" dirty="0">
                        <a:latin typeface="楷体" pitchFamily="49" charset="-122"/>
                        <a:ea typeface="楷体" pitchFamily="49" charset="-122"/>
                      </a:endParaRPr>
                    </a:p>
                  </a:txBody>
                  <a:tcPr/>
                </a:tc>
              </a:tr>
              <a:tr h="990992">
                <a:tc>
                  <a:txBody>
                    <a:bodyPr/>
                    <a:lstStyle/>
                    <a:p>
                      <a:pPr algn="ctr"/>
                      <a:endParaRPr lang="en-US" altLang="zh-CN" sz="1800" b="1" dirty="0" smtClean="0">
                        <a:latin typeface="楷体" pitchFamily="49" charset="-122"/>
                        <a:ea typeface="楷体" pitchFamily="49" charset="-122"/>
                      </a:endParaRPr>
                    </a:p>
                    <a:p>
                      <a:pPr algn="ctr"/>
                      <a:r>
                        <a:rPr lang="zh-CN" altLang="en-US" sz="1800" b="1" dirty="0" smtClean="0">
                          <a:latin typeface="楷体" pitchFamily="49" charset="-122"/>
                          <a:ea typeface="楷体" pitchFamily="49" charset="-122"/>
                        </a:rPr>
                        <a:t>常用单位</a:t>
                      </a:r>
                      <a:endParaRPr lang="zh-CN" altLang="en-US" sz="1800" b="1" dirty="0">
                        <a:latin typeface="楷体" pitchFamily="49" charset="-122"/>
                        <a:ea typeface="楷体" pitchFamily="49" charset="-122"/>
                      </a:endParaRPr>
                    </a:p>
                  </a:txBody>
                  <a:tcPr/>
                </a:tc>
                <a:tc>
                  <a:txBody>
                    <a:bodyPr/>
                    <a:lstStyle/>
                    <a:p>
                      <a:pPr algn="ctr"/>
                      <a:r>
                        <a:rPr lang="en-US" altLang="zh-CN" sz="1800" b="1" dirty="0" smtClean="0">
                          <a:latin typeface="楷体" pitchFamily="49" charset="-122"/>
                          <a:ea typeface="楷体" pitchFamily="49" charset="-122"/>
                          <a:cs typeface="Times New Roman" pitchFamily="18" charset="0"/>
                        </a:rPr>
                        <a:t>P</a:t>
                      </a:r>
                      <a:r>
                        <a:rPr lang="zh-CN" altLang="en-US" sz="1800" b="1" dirty="0" smtClean="0">
                          <a:latin typeface="楷体" pitchFamily="49" charset="-122"/>
                          <a:ea typeface="楷体" pitchFamily="49" charset="-122"/>
                          <a:cs typeface="Times New Roman" pitchFamily="18" charset="0"/>
                        </a:rPr>
                        <a:t>（泊</a:t>
                      </a:r>
                      <a:r>
                        <a:rPr lang="en-US" altLang="zh-CN" sz="1800" b="1" dirty="0" smtClean="0">
                          <a:latin typeface="楷体" pitchFamily="49" charset="-122"/>
                          <a:ea typeface="楷体" pitchFamily="49" charset="-122"/>
                          <a:cs typeface="Times New Roman" pitchFamily="18" charset="0"/>
                        </a:rPr>
                        <a:t>)</a:t>
                      </a:r>
                    </a:p>
                    <a:p>
                      <a:pPr algn="ctr"/>
                      <a:r>
                        <a:rPr lang="en-US" altLang="zh-CN" sz="1800" b="1" dirty="0" err="1" smtClean="0">
                          <a:latin typeface="楷体" pitchFamily="49" charset="-122"/>
                          <a:ea typeface="楷体" pitchFamily="49" charset="-122"/>
                          <a:cs typeface="Times New Roman" pitchFamily="18" charset="0"/>
                        </a:rPr>
                        <a:t>cP</a:t>
                      </a:r>
                      <a:r>
                        <a:rPr lang="zh-CN" altLang="en-US" sz="1800" b="1" dirty="0" smtClean="0">
                          <a:latin typeface="楷体" pitchFamily="49" charset="-122"/>
                          <a:ea typeface="楷体" pitchFamily="49" charset="-122"/>
                          <a:cs typeface="Times New Roman" pitchFamily="18" charset="0"/>
                        </a:rPr>
                        <a:t>（厘泊）</a:t>
                      </a:r>
                      <a:endParaRPr lang="zh-CN" altLang="en-US" sz="1800" b="1" dirty="0">
                        <a:latin typeface="楷体" pitchFamily="49" charset="-122"/>
                        <a:ea typeface="楷体" pitchFamily="49" charset="-122"/>
                      </a:endParaRPr>
                    </a:p>
                  </a:txBody>
                  <a:tcPr/>
                </a:tc>
                <a:tc>
                  <a:txBody>
                    <a:bodyPr/>
                    <a:lstStyle/>
                    <a:p>
                      <a:pPr algn="ctr"/>
                      <a:r>
                        <a:rPr lang="en-US" altLang="zh-CN" sz="1800" b="1" i="1" dirty="0" smtClean="0">
                          <a:latin typeface="楷体" pitchFamily="49" charset="-122"/>
                          <a:ea typeface="楷体" pitchFamily="49" charset="-122"/>
                          <a:cs typeface="Times New Roman" pitchFamily="18" charset="0"/>
                        </a:rPr>
                        <a:t>St  </a:t>
                      </a:r>
                      <a:r>
                        <a:rPr lang="en-US" altLang="zh-CN" sz="1800" b="1" dirty="0" smtClean="0">
                          <a:latin typeface="楷体" pitchFamily="49" charset="-122"/>
                          <a:ea typeface="楷体" pitchFamily="49" charset="-122"/>
                        </a:rPr>
                        <a:t>(</a:t>
                      </a:r>
                      <a:r>
                        <a:rPr lang="zh-CN" altLang="en-US" sz="1800" b="1" dirty="0" smtClean="0">
                          <a:latin typeface="楷体" pitchFamily="49" charset="-122"/>
                          <a:ea typeface="楷体" pitchFamily="49" charset="-122"/>
                        </a:rPr>
                        <a:t>斯</a:t>
                      </a:r>
                      <a:r>
                        <a:rPr lang="en-US" altLang="zh-CN" sz="1800" b="1" dirty="0" smtClean="0">
                          <a:latin typeface="楷体" pitchFamily="49" charset="-122"/>
                          <a:ea typeface="楷体" pitchFamily="49" charset="-122"/>
                        </a:rPr>
                        <a:t>)</a:t>
                      </a:r>
                    </a:p>
                    <a:p>
                      <a:pPr algn="ctr"/>
                      <a:r>
                        <a:rPr lang="en-US" altLang="zh-CN" sz="1800" b="1" i="1" dirty="0" smtClean="0">
                          <a:latin typeface="楷体" pitchFamily="49" charset="-122"/>
                          <a:ea typeface="楷体" pitchFamily="49" charset="-122"/>
                        </a:rPr>
                        <a:t> </a:t>
                      </a:r>
                      <a:r>
                        <a:rPr lang="en-US" altLang="zh-CN" sz="1800" b="1" i="1" dirty="0" err="1" smtClean="0">
                          <a:latin typeface="楷体" pitchFamily="49" charset="-122"/>
                          <a:ea typeface="楷体" pitchFamily="49" charset="-122"/>
                        </a:rPr>
                        <a:t>cSt</a:t>
                      </a:r>
                      <a:r>
                        <a:rPr lang="en-US" altLang="zh-CN" sz="1800" b="1" i="1" dirty="0" smtClean="0">
                          <a:latin typeface="楷体" pitchFamily="49" charset="-122"/>
                          <a:ea typeface="楷体" pitchFamily="49" charset="-122"/>
                        </a:rPr>
                        <a:t> </a:t>
                      </a:r>
                      <a:r>
                        <a:rPr lang="en-US" altLang="zh-CN" sz="1800" b="1" dirty="0" smtClean="0">
                          <a:latin typeface="楷体" pitchFamily="49" charset="-122"/>
                          <a:ea typeface="楷体" pitchFamily="49" charset="-122"/>
                        </a:rPr>
                        <a:t>(</a:t>
                      </a:r>
                      <a:r>
                        <a:rPr lang="zh-CN" altLang="en-US" sz="1800" b="1" dirty="0" smtClean="0">
                          <a:latin typeface="楷体" pitchFamily="49" charset="-122"/>
                          <a:ea typeface="楷体" pitchFamily="49" charset="-122"/>
                        </a:rPr>
                        <a:t>厘斯</a:t>
                      </a:r>
                      <a:r>
                        <a:rPr lang="en-US" altLang="zh-CN" sz="1800" b="1" dirty="0" smtClean="0">
                          <a:latin typeface="楷体" pitchFamily="49" charset="-122"/>
                          <a:ea typeface="楷体" pitchFamily="49" charset="-122"/>
                        </a:rPr>
                        <a:t>) </a:t>
                      </a:r>
                      <a:endParaRPr lang="zh-CN" altLang="en-US" sz="1800" b="1" dirty="0">
                        <a:latin typeface="楷体" pitchFamily="49" charset="-122"/>
                        <a:ea typeface="楷体" pitchFamily="49" charset="-122"/>
                      </a:endParaRPr>
                    </a:p>
                  </a:txBody>
                  <a:tcPr/>
                </a:tc>
              </a:tr>
              <a:tr h="370840">
                <a:tc>
                  <a:txBody>
                    <a:bodyPr/>
                    <a:lstStyle/>
                    <a:p>
                      <a:pPr algn="ctr"/>
                      <a:endParaRPr lang="en-US" altLang="zh-CN" sz="1800" b="1" dirty="0" smtClean="0">
                        <a:latin typeface="楷体" pitchFamily="49" charset="-122"/>
                        <a:ea typeface="楷体" pitchFamily="49" charset="-122"/>
                      </a:endParaRPr>
                    </a:p>
                    <a:p>
                      <a:pPr algn="ctr"/>
                      <a:r>
                        <a:rPr lang="zh-CN" altLang="en-US" sz="1800" b="1" dirty="0" smtClean="0">
                          <a:latin typeface="楷体" pitchFamily="49" charset="-122"/>
                          <a:ea typeface="楷体" pitchFamily="49" charset="-122"/>
                        </a:rPr>
                        <a:t>单位换算</a:t>
                      </a:r>
                      <a:endParaRPr lang="zh-CN" altLang="en-US" sz="1800" b="1" dirty="0">
                        <a:latin typeface="楷体" pitchFamily="49" charset="-122"/>
                        <a:ea typeface="楷体" pitchFamily="49" charset="-122"/>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楷体" pitchFamily="49" charset="-122"/>
                          <a:ea typeface="楷体" pitchFamily="49" charset="-122"/>
                        </a:rPr>
                        <a:t>1</a:t>
                      </a:r>
                      <a:r>
                        <a:rPr lang="en-US" altLang="zh-CN" sz="1800" b="1" i="1" dirty="0" smtClean="0">
                          <a:latin typeface="楷体" pitchFamily="49" charset="-122"/>
                          <a:ea typeface="楷体" pitchFamily="49" charset="-122"/>
                          <a:cs typeface="Times New Roman" pitchFamily="18" charset="0"/>
                        </a:rPr>
                        <a:t> </a:t>
                      </a:r>
                      <a:r>
                        <a:rPr lang="en-US" altLang="zh-CN" sz="1800" b="1" i="1" dirty="0" err="1" smtClean="0">
                          <a:latin typeface="楷体" pitchFamily="49" charset="-122"/>
                          <a:ea typeface="楷体" pitchFamily="49" charset="-122"/>
                          <a:cs typeface="Times New Roman" pitchFamily="18" charset="0"/>
                        </a:rPr>
                        <a:t>Pa·s</a:t>
                      </a:r>
                      <a:r>
                        <a:rPr lang="en-US" altLang="zh-CN" sz="1800" b="1" i="1" dirty="0" smtClean="0">
                          <a:latin typeface="楷体" pitchFamily="49" charset="-122"/>
                          <a:ea typeface="楷体" pitchFamily="49" charset="-122"/>
                          <a:cs typeface="Times New Roman" pitchFamily="18" charset="0"/>
                        </a:rPr>
                        <a: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b="1" i="1" dirty="0" smtClean="0">
                          <a:latin typeface="楷体" pitchFamily="49" charset="-122"/>
                          <a:ea typeface="楷体" pitchFamily="49" charset="-122"/>
                          <a:cs typeface="Times New Roman" pitchFamily="18" charset="0"/>
                        </a:rPr>
                        <a:t>= 10P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800" b="1" i="1" dirty="0" smtClean="0">
                          <a:latin typeface="楷体" pitchFamily="49" charset="-122"/>
                          <a:ea typeface="楷体" pitchFamily="49" charset="-122"/>
                          <a:cs typeface="Times New Roman" pitchFamily="18" charset="0"/>
                        </a:rPr>
                        <a:t>= 1000cP</a:t>
                      </a:r>
                      <a:endParaRPr lang="zh-CN" altLang="en-US" sz="1800" b="1" dirty="0" smtClean="0">
                        <a:latin typeface="楷体" pitchFamily="49" charset="-122"/>
                        <a:ea typeface="楷体" pitchFamily="49" charset="-122"/>
                      </a:endParaRPr>
                    </a:p>
                    <a:p>
                      <a:endParaRPr lang="zh-CN" altLang="en-US" sz="1800" b="1" dirty="0">
                        <a:latin typeface="楷体" pitchFamily="49" charset="-122"/>
                        <a:ea typeface="楷体" pitchFamily="49" charset="-122"/>
                      </a:endParaRPr>
                    </a:p>
                  </a:txBody>
                  <a:tcPr/>
                </a:tc>
                <a:tc>
                  <a:txBody>
                    <a:bodyPr/>
                    <a:lstStyle/>
                    <a:p>
                      <a:pPr marL="0" lvl="3" eaLnBrk="1" hangingPunct="1">
                        <a:buClr>
                          <a:schemeClr val="accent2"/>
                        </a:buClr>
                        <a:buSzPct val="55000"/>
                        <a:buFont typeface="Wingdings" pitchFamily="2" charset="2"/>
                        <a:buNone/>
                      </a:pPr>
                      <a:r>
                        <a:rPr lang="en-US" altLang="zh-CN" sz="1800" b="1" i="1" dirty="0" smtClean="0">
                          <a:latin typeface="楷体" pitchFamily="49" charset="-122"/>
                          <a:ea typeface="楷体" pitchFamily="49" charset="-122"/>
                        </a:rPr>
                        <a:t>1St</a:t>
                      </a:r>
                      <a:r>
                        <a:rPr lang="en-US" altLang="zh-CN" sz="1800" b="1" dirty="0" smtClean="0">
                          <a:latin typeface="楷体" pitchFamily="49" charset="-122"/>
                          <a:ea typeface="楷体" pitchFamily="49" charset="-122"/>
                        </a:rPr>
                        <a:t>=10</a:t>
                      </a:r>
                      <a:r>
                        <a:rPr lang="en-US" altLang="zh-CN" sz="1800" b="1" baseline="30000" dirty="0" smtClean="0">
                          <a:latin typeface="楷体" pitchFamily="49" charset="-122"/>
                          <a:ea typeface="楷体" pitchFamily="49" charset="-122"/>
                        </a:rPr>
                        <a:t>-4</a:t>
                      </a:r>
                      <a:r>
                        <a:rPr lang="en-US" altLang="zh-CN" sz="1800" b="1" dirty="0" smtClean="0">
                          <a:latin typeface="楷体" pitchFamily="49" charset="-122"/>
                          <a:ea typeface="楷体" pitchFamily="49" charset="-122"/>
                        </a:rPr>
                        <a:t> ㎡/s</a:t>
                      </a:r>
                    </a:p>
                    <a:p>
                      <a:pPr marL="0" lvl="3" eaLnBrk="1" hangingPunct="1">
                        <a:buClr>
                          <a:schemeClr val="accent2"/>
                        </a:buClr>
                        <a:buSzPct val="55000"/>
                        <a:buFont typeface="Wingdings" pitchFamily="2" charset="2"/>
                        <a:buNone/>
                      </a:pPr>
                      <a:r>
                        <a:rPr lang="en-US" altLang="zh-CN" sz="1800" b="1" i="1" dirty="0" smtClean="0">
                          <a:latin typeface="楷体" pitchFamily="49" charset="-122"/>
                          <a:ea typeface="楷体" pitchFamily="49" charset="-122"/>
                        </a:rPr>
                        <a:t>1cSt</a:t>
                      </a:r>
                      <a:r>
                        <a:rPr lang="en-US" altLang="zh-CN" sz="1800" b="1" dirty="0" smtClean="0">
                          <a:latin typeface="楷体" pitchFamily="49" charset="-122"/>
                          <a:ea typeface="楷体" pitchFamily="49" charset="-122"/>
                        </a:rPr>
                        <a:t>=10</a:t>
                      </a:r>
                      <a:r>
                        <a:rPr lang="en-US" altLang="zh-CN" sz="1800" b="1" baseline="30000" dirty="0" smtClean="0">
                          <a:latin typeface="楷体" pitchFamily="49" charset="-122"/>
                          <a:ea typeface="楷体" pitchFamily="49" charset="-122"/>
                        </a:rPr>
                        <a:t>-6</a:t>
                      </a:r>
                      <a:r>
                        <a:rPr lang="en-US" altLang="zh-CN" sz="1800" b="1" dirty="0" smtClean="0">
                          <a:latin typeface="楷体" pitchFamily="49" charset="-122"/>
                          <a:ea typeface="楷体" pitchFamily="49" charset="-122"/>
                        </a:rPr>
                        <a:t>㎡/s</a:t>
                      </a:r>
                    </a:p>
                    <a:p>
                      <a:endParaRPr lang="zh-CN" altLang="en-US" sz="1800" b="1" dirty="0">
                        <a:latin typeface="楷体" pitchFamily="49" charset="-122"/>
                        <a:ea typeface="楷体" pitchFamily="49" charset="-122"/>
                      </a:endParaRPr>
                    </a:p>
                  </a:txBody>
                  <a:tcPr/>
                </a:tc>
              </a:tr>
              <a:tr h="1205840">
                <a:tc>
                  <a:txBody>
                    <a:bodyPr/>
                    <a:lstStyle/>
                    <a:p>
                      <a:pPr algn="ctr"/>
                      <a:endParaRPr lang="en-US" altLang="zh-CN" sz="1800" b="1" dirty="0" smtClean="0">
                        <a:latin typeface="楷体" pitchFamily="49" charset="-122"/>
                        <a:ea typeface="楷体" pitchFamily="49" charset="-122"/>
                      </a:endParaRPr>
                    </a:p>
                    <a:p>
                      <a:pPr algn="ctr"/>
                      <a:r>
                        <a:rPr lang="zh-CN" altLang="en-US" sz="1800" b="1" dirty="0" smtClean="0">
                          <a:latin typeface="楷体" pitchFamily="49" charset="-122"/>
                          <a:ea typeface="楷体" pitchFamily="49" charset="-122"/>
                        </a:rPr>
                        <a:t>相互换算</a:t>
                      </a:r>
                      <a:endParaRPr lang="zh-CN" altLang="en-US" sz="1800" b="1" dirty="0">
                        <a:latin typeface="楷体" pitchFamily="49" charset="-122"/>
                        <a:ea typeface="楷体" pitchFamily="49" charset="-122"/>
                      </a:endParaRPr>
                    </a:p>
                  </a:txBody>
                  <a:tcPr/>
                </a:tc>
                <a:tc gridSpan="2">
                  <a:txBody>
                    <a:bodyPr/>
                    <a:lstStyle/>
                    <a:p>
                      <a:endParaRPr lang="zh-CN" altLang="en-US" sz="1800" dirty="0"/>
                    </a:p>
                  </a:txBody>
                  <a:tcPr/>
                </a:tc>
                <a:tc hMerge="1">
                  <a:txBody>
                    <a:bodyPr/>
                    <a:lstStyle/>
                    <a:p>
                      <a:endParaRPr lang="zh-CN" altLang="en-US" sz="2400" b="1" dirty="0">
                        <a:latin typeface="楷体" pitchFamily="49" charset="-122"/>
                        <a:ea typeface="楷体" pitchFamily="49" charset="-122"/>
                      </a:endParaRPr>
                    </a:p>
                  </a:txBody>
                  <a:tcPr/>
                </a:tc>
              </a:tr>
            </a:tbl>
          </a:graphicData>
        </a:graphic>
      </p:graphicFrame>
      <p:graphicFrame>
        <p:nvGraphicFramePr>
          <p:cNvPr id="3" name="对象 2"/>
          <p:cNvGraphicFramePr>
            <a:graphicFrameLocks noChangeAspect="1"/>
          </p:cNvGraphicFramePr>
          <p:nvPr>
            <p:extLst/>
          </p:nvPr>
        </p:nvGraphicFramePr>
        <p:xfrm>
          <a:off x="5652120" y="5260586"/>
          <a:ext cx="2592288" cy="976725"/>
        </p:xfrm>
        <a:graphic>
          <a:graphicData uri="http://schemas.openxmlformats.org/presentationml/2006/ole">
            <mc:AlternateContent xmlns:mc="http://schemas.openxmlformats.org/markup-compatibility/2006">
              <mc:Choice xmlns:v="urn:schemas-microsoft-com:vml" Requires="v">
                <p:oleObj spid="_x0000_s90121" name="公式" r:id="rId6" imgW="1346040" imgH="685800" progId="Equation.3">
                  <p:embed/>
                </p:oleObj>
              </mc:Choice>
              <mc:Fallback>
                <p:oleObj name="公式" r:id="rId6" imgW="1346040" imgH="685800" progId="Equation.3">
                  <p:embed/>
                  <p:pic>
                    <p:nvPicPr>
                      <p:cNvPr id="0" name=""/>
                      <p:cNvPicPr>
                        <a:picLocks noChangeAspect="1" noChangeArrowheads="1"/>
                      </p:cNvPicPr>
                      <p:nvPr/>
                    </p:nvPicPr>
                    <p:blipFill>
                      <a:blip r:embed="rId7"/>
                      <a:srcRect/>
                      <a:stretch>
                        <a:fillRect/>
                      </a:stretch>
                    </p:blipFill>
                    <p:spPr bwMode="auto">
                      <a:xfrm>
                        <a:off x="5652120" y="5260586"/>
                        <a:ext cx="2592288" cy="9767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18765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3" name="AutoShape 5"/>
          <p:cNvSpPr>
            <a:spLocks/>
          </p:cNvSpPr>
          <p:nvPr/>
        </p:nvSpPr>
        <p:spPr bwMode="auto">
          <a:xfrm>
            <a:off x="2050790" y="3379791"/>
            <a:ext cx="288652" cy="2030735"/>
          </a:xfrm>
          <a:prstGeom prst="leftBrace">
            <a:avLst>
              <a:gd name="adj1" fmla="val 29167"/>
              <a:gd name="adj2" fmla="val 50000"/>
            </a:avLst>
          </a:prstGeom>
          <a:noFill/>
          <a:ln w="57150">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CC3300"/>
              </a:solidFill>
            </a:endParaRPr>
          </a:p>
        </p:txBody>
      </p:sp>
      <p:sp>
        <p:nvSpPr>
          <p:cNvPr id="27654" name="Text Box 6"/>
          <p:cNvSpPr txBox="1">
            <a:spLocks noChangeArrowheads="1"/>
          </p:cNvSpPr>
          <p:nvPr/>
        </p:nvSpPr>
        <p:spPr bwMode="auto">
          <a:xfrm>
            <a:off x="611560" y="4034232"/>
            <a:ext cx="12241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spcBef>
                <a:spcPts val="0"/>
              </a:spcBef>
            </a:pPr>
            <a:r>
              <a:rPr lang="zh-CN" altLang="en-US" b="1" dirty="0" smtClean="0">
                <a:latin typeface="楷体" pitchFamily="49" charset="-122"/>
                <a:ea typeface="楷体" pitchFamily="49" charset="-122"/>
              </a:rPr>
              <a:t> 工业</a:t>
            </a:r>
            <a:endParaRPr lang="en-US" altLang="zh-CN" b="1" dirty="0" smtClean="0">
              <a:latin typeface="楷体" pitchFamily="49" charset="-122"/>
              <a:ea typeface="楷体" pitchFamily="49" charset="-122"/>
            </a:endParaRPr>
          </a:p>
          <a:p>
            <a:pPr eaLnBrk="1" hangingPunct="1">
              <a:spcBef>
                <a:spcPts val="0"/>
              </a:spcBef>
            </a:pPr>
            <a:r>
              <a:rPr lang="zh-CN" altLang="en-US" b="1" dirty="0" smtClean="0">
                <a:latin typeface="楷体" pitchFamily="49" charset="-122"/>
                <a:ea typeface="楷体" pitchFamily="49" charset="-122"/>
              </a:rPr>
              <a:t>液压油</a:t>
            </a:r>
            <a:endParaRPr lang="zh-CN" altLang="en-US" b="1" dirty="0">
              <a:latin typeface="楷体" pitchFamily="49" charset="-122"/>
              <a:ea typeface="楷体" pitchFamily="49" charset="-122"/>
            </a:endParaRPr>
          </a:p>
        </p:txBody>
      </p:sp>
      <p:sp>
        <p:nvSpPr>
          <p:cNvPr id="27655" name="Text Box 7"/>
          <p:cNvSpPr txBox="1">
            <a:spLocks noChangeArrowheads="1"/>
          </p:cNvSpPr>
          <p:nvPr/>
        </p:nvSpPr>
        <p:spPr bwMode="auto">
          <a:xfrm>
            <a:off x="3771367" y="5167495"/>
            <a:ext cx="30972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spcBef>
                <a:spcPts val="0"/>
              </a:spcBef>
            </a:pPr>
            <a:r>
              <a:rPr lang="zh-CN" altLang="en-US" b="1" dirty="0" smtClean="0">
                <a:latin typeface="楷体" pitchFamily="49" charset="-122"/>
                <a:ea typeface="楷体" pitchFamily="49" charset="-122"/>
              </a:rPr>
              <a:t>乳化型（水乳化型）</a:t>
            </a:r>
            <a:endParaRPr lang="en-US" altLang="zh-CN" b="1" dirty="0" smtClean="0">
              <a:latin typeface="楷体" pitchFamily="49" charset="-122"/>
              <a:ea typeface="楷体" pitchFamily="49" charset="-122"/>
            </a:endParaRPr>
          </a:p>
        </p:txBody>
      </p:sp>
      <p:sp>
        <p:nvSpPr>
          <p:cNvPr id="7" name="矩形 6"/>
          <p:cNvSpPr/>
          <p:nvPr/>
        </p:nvSpPr>
        <p:spPr>
          <a:xfrm>
            <a:off x="1514477" y="1412776"/>
            <a:ext cx="3153519" cy="523220"/>
          </a:xfrm>
          <a:prstGeom prst="rect">
            <a:avLst/>
          </a:prstGeom>
        </p:spPr>
        <p:txBody>
          <a:bodyPr wrap="square">
            <a:spAutoFit/>
          </a:bodyPr>
          <a:lstStyle/>
          <a:p>
            <a:pPr marL="273050" lvl="0" indent="-273050">
              <a:spcBef>
                <a:spcPct val="20000"/>
              </a:spcBef>
              <a:spcAft>
                <a:spcPct val="50000"/>
              </a:spcAft>
              <a:buClr>
                <a:srgbClr val="0BD0D9"/>
              </a:buClr>
              <a:buSzPct val="95000"/>
            </a:pPr>
            <a:r>
              <a:rPr kumimoji="0" lang="en-US" altLang="zh-CN" sz="2800" b="1" dirty="0" smtClean="0">
                <a:solidFill>
                  <a:prstClr val="black"/>
                </a:solidFill>
                <a:latin typeface="楷体" pitchFamily="49" charset="-122"/>
                <a:ea typeface="楷体" pitchFamily="49" charset="-122"/>
              </a:rPr>
              <a:t>2</a:t>
            </a:r>
            <a:r>
              <a:rPr kumimoji="0" lang="zh-CN" altLang="en-US" sz="2800" b="1" dirty="0" smtClean="0">
                <a:solidFill>
                  <a:prstClr val="black"/>
                </a:solidFill>
                <a:latin typeface="楷体" pitchFamily="49" charset="-122"/>
                <a:ea typeface="楷体" pitchFamily="49" charset="-122"/>
              </a:rPr>
              <a:t>、液压油的分类</a:t>
            </a:r>
            <a:endParaRPr kumimoji="0" lang="zh-CN" altLang="en-US" sz="2800" b="1" dirty="0">
              <a:solidFill>
                <a:prstClr val="black"/>
              </a:solidFill>
              <a:latin typeface="楷体" pitchFamily="49" charset="-122"/>
              <a:ea typeface="楷体" pitchFamily="49" charset="-122"/>
            </a:endParaRPr>
          </a:p>
        </p:txBody>
      </p:sp>
      <p:sp>
        <p:nvSpPr>
          <p:cNvPr id="2" name="矩形 1"/>
          <p:cNvSpPr/>
          <p:nvPr/>
        </p:nvSpPr>
        <p:spPr>
          <a:xfrm>
            <a:off x="5176580" y="4370608"/>
            <a:ext cx="2109873" cy="923330"/>
          </a:xfrm>
          <a:prstGeom prst="rect">
            <a:avLst/>
          </a:prstGeom>
        </p:spPr>
        <p:txBody>
          <a:bodyPr wrap="none">
            <a:spAutoFit/>
          </a:bodyPr>
          <a:lstStyle/>
          <a:p>
            <a:r>
              <a:rPr lang="zh-CN" altLang="en-US" sz="1800" b="1" dirty="0" smtClean="0">
                <a:ea typeface="楷体" pitchFamily="49" charset="-122"/>
              </a:rPr>
              <a:t>水</a:t>
            </a:r>
            <a:r>
              <a:rPr lang="en-US" altLang="zh-CN" sz="1800" b="1" dirty="0" smtClean="0">
                <a:ea typeface="楷体" pitchFamily="49" charset="-122"/>
              </a:rPr>
              <a:t>---</a:t>
            </a:r>
            <a:r>
              <a:rPr lang="zh-CN" altLang="en-US" sz="1800" b="1" dirty="0" smtClean="0">
                <a:ea typeface="楷体" pitchFamily="49" charset="-122"/>
              </a:rPr>
              <a:t>二醇基液压油</a:t>
            </a:r>
            <a:endParaRPr lang="en-US" altLang="zh-CN" sz="1800" b="1" dirty="0" smtClean="0">
              <a:ea typeface="楷体" pitchFamily="49" charset="-122"/>
            </a:endParaRPr>
          </a:p>
          <a:p>
            <a:endParaRPr lang="en-US" altLang="zh-CN" sz="1800" b="1" dirty="0" smtClean="0">
              <a:ea typeface="楷体" pitchFamily="49" charset="-122"/>
            </a:endParaRPr>
          </a:p>
          <a:p>
            <a:r>
              <a:rPr lang="zh-CN" altLang="en-US" sz="1800" b="1" dirty="0" smtClean="0">
                <a:ea typeface="楷体" pitchFamily="49" charset="-122"/>
              </a:rPr>
              <a:t>磷酸酯基液压油</a:t>
            </a:r>
            <a:endParaRPr lang="zh-CN" altLang="en-US" sz="1800" b="1" dirty="0">
              <a:ea typeface="楷体" pitchFamily="49" charset="-122"/>
            </a:endParaRPr>
          </a:p>
        </p:txBody>
      </p:sp>
      <p:sp>
        <p:nvSpPr>
          <p:cNvPr id="3" name="矩形 2"/>
          <p:cNvSpPr/>
          <p:nvPr/>
        </p:nvSpPr>
        <p:spPr>
          <a:xfrm>
            <a:off x="5232600" y="3575515"/>
            <a:ext cx="2276585" cy="646331"/>
          </a:xfrm>
          <a:prstGeom prst="rect">
            <a:avLst/>
          </a:prstGeom>
        </p:spPr>
        <p:txBody>
          <a:bodyPr wrap="none">
            <a:spAutoFit/>
          </a:bodyPr>
          <a:lstStyle/>
          <a:p>
            <a:r>
              <a:rPr lang="zh-CN" altLang="en-US" sz="1800" b="1" dirty="0">
                <a:latin typeface="楷体" pitchFamily="49" charset="-122"/>
                <a:ea typeface="楷体" pitchFamily="49" charset="-122"/>
              </a:rPr>
              <a:t>专用</a:t>
            </a:r>
            <a:r>
              <a:rPr lang="zh-CN" altLang="en-US" sz="1800" b="1" dirty="0" smtClean="0">
                <a:latin typeface="楷体" pitchFamily="49" charset="-122"/>
                <a:ea typeface="楷体" pitchFamily="49" charset="-122"/>
              </a:rPr>
              <a:t>液压油（抗磨、</a:t>
            </a:r>
            <a:endParaRPr lang="en-US" altLang="zh-CN" sz="1800" b="1" dirty="0" smtClean="0">
              <a:latin typeface="楷体" pitchFamily="49" charset="-122"/>
              <a:ea typeface="楷体" pitchFamily="49" charset="-122"/>
            </a:endParaRPr>
          </a:p>
          <a:p>
            <a:r>
              <a:rPr lang="zh-CN" altLang="en-US" sz="1800" b="1" dirty="0" smtClean="0">
                <a:latin typeface="楷体" pitchFamily="49" charset="-122"/>
                <a:ea typeface="楷体" pitchFamily="49" charset="-122"/>
              </a:rPr>
              <a:t>低温、高粘度指数）</a:t>
            </a:r>
            <a:endParaRPr lang="zh-CN" altLang="en-US" sz="1800" b="1" dirty="0">
              <a:latin typeface="楷体" pitchFamily="49" charset="-122"/>
              <a:ea typeface="楷体" pitchFamily="49" charset="-122"/>
            </a:endParaRPr>
          </a:p>
        </p:txBody>
      </p:sp>
      <p:sp>
        <p:nvSpPr>
          <p:cNvPr id="4" name="矩形 3"/>
          <p:cNvSpPr/>
          <p:nvPr/>
        </p:nvSpPr>
        <p:spPr>
          <a:xfrm>
            <a:off x="5330157" y="2551673"/>
            <a:ext cx="1346844" cy="923330"/>
          </a:xfrm>
          <a:prstGeom prst="rect">
            <a:avLst/>
          </a:prstGeom>
        </p:spPr>
        <p:txBody>
          <a:bodyPr wrap="none">
            <a:spAutoFit/>
          </a:bodyPr>
          <a:lstStyle/>
          <a:p>
            <a:r>
              <a:rPr lang="zh-CN" altLang="en-US" sz="1800" b="1" dirty="0" smtClean="0">
                <a:latin typeface="楷体" pitchFamily="49" charset="-122"/>
                <a:ea typeface="楷体" pitchFamily="49" charset="-122"/>
              </a:rPr>
              <a:t>机械油</a:t>
            </a:r>
            <a:endParaRPr lang="en-US" altLang="zh-CN" sz="1800" b="1" dirty="0" smtClean="0">
              <a:latin typeface="楷体" pitchFamily="49" charset="-122"/>
              <a:ea typeface="楷体" pitchFamily="49" charset="-122"/>
            </a:endParaRPr>
          </a:p>
          <a:p>
            <a:r>
              <a:rPr lang="zh-CN" altLang="en-US" sz="1800" b="1" dirty="0" smtClean="0">
                <a:latin typeface="楷体" pitchFamily="49" charset="-122"/>
                <a:ea typeface="楷体" pitchFamily="49" charset="-122"/>
              </a:rPr>
              <a:t>汽轮机油</a:t>
            </a:r>
            <a:endParaRPr lang="en-US" altLang="zh-CN" sz="1800" b="1" dirty="0" smtClean="0">
              <a:latin typeface="楷体" pitchFamily="49" charset="-122"/>
              <a:ea typeface="楷体" pitchFamily="49" charset="-122"/>
            </a:endParaRPr>
          </a:p>
          <a:p>
            <a:r>
              <a:rPr lang="zh-CN" altLang="en-US" sz="1800" b="1" dirty="0" smtClean="0">
                <a:latin typeface="楷体" pitchFamily="49" charset="-122"/>
                <a:ea typeface="楷体" pitchFamily="49" charset="-122"/>
              </a:rPr>
              <a:t>通用液压油</a:t>
            </a:r>
            <a:endParaRPr lang="zh-CN" altLang="en-US" sz="1800" dirty="0"/>
          </a:p>
        </p:txBody>
      </p:sp>
      <p:sp>
        <p:nvSpPr>
          <p:cNvPr id="5" name="矩形 4"/>
          <p:cNvSpPr/>
          <p:nvPr/>
        </p:nvSpPr>
        <p:spPr>
          <a:xfrm>
            <a:off x="2291027" y="3134601"/>
            <a:ext cx="2659702" cy="461665"/>
          </a:xfrm>
          <a:prstGeom prst="rect">
            <a:avLst/>
          </a:prstGeom>
        </p:spPr>
        <p:txBody>
          <a:bodyPr wrap="none">
            <a:spAutoFit/>
          </a:bodyPr>
          <a:lstStyle/>
          <a:p>
            <a:r>
              <a:rPr lang="zh-CN" altLang="en-US" b="1" dirty="0">
                <a:latin typeface="楷体" pitchFamily="49" charset="-122"/>
                <a:ea typeface="楷体" pitchFamily="49" charset="-122"/>
              </a:rPr>
              <a:t>石油型（矿油型）</a:t>
            </a:r>
            <a:endParaRPr lang="zh-CN" altLang="en-US" dirty="0"/>
          </a:p>
        </p:txBody>
      </p:sp>
      <p:sp>
        <p:nvSpPr>
          <p:cNvPr id="6" name="左大括号 5"/>
          <p:cNvSpPr/>
          <p:nvPr/>
        </p:nvSpPr>
        <p:spPr>
          <a:xfrm>
            <a:off x="4667996" y="2780928"/>
            <a:ext cx="565466" cy="1169013"/>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p:cNvSpPr/>
          <p:nvPr/>
        </p:nvSpPr>
        <p:spPr>
          <a:xfrm>
            <a:off x="3789286" y="4484312"/>
            <a:ext cx="1112805" cy="646331"/>
          </a:xfrm>
          <a:prstGeom prst="rect">
            <a:avLst/>
          </a:prstGeom>
        </p:spPr>
        <p:txBody>
          <a:bodyPr wrap="none">
            <a:spAutoFit/>
          </a:bodyPr>
          <a:lstStyle/>
          <a:p>
            <a:pPr eaLnBrk="1" hangingPunct="1">
              <a:lnSpc>
                <a:spcPct val="150000"/>
              </a:lnSpc>
              <a:spcBef>
                <a:spcPts val="0"/>
              </a:spcBef>
            </a:pPr>
            <a:r>
              <a:rPr lang="zh-CN" altLang="en-US" b="1" dirty="0">
                <a:latin typeface="楷体" pitchFamily="49" charset="-122"/>
                <a:ea typeface="楷体" pitchFamily="49" charset="-122"/>
              </a:rPr>
              <a:t>合成型</a:t>
            </a:r>
          </a:p>
        </p:txBody>
      </p:sp>
      <p:sp>
        <p:nvSpPr>
          <p:cNvPr id="9" name="左大括号 8"/>
          <p:cNvSpPr/>
          <p:nvPr/>
        </p:nvSpPr>
        <p:spPr>
          <a:xfrm>
            <a:off x="3472925" y="4923459"/>
            <a:ext cx="298441" cy="11211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nvSpPr>
        <p:spPr>
          <a:xfrm>
            <a:off x="2436796" y="5130643"/>
            <a:ext cx="1112805" cy="559769"/>
          </a:xfrm>
          <a:prstGeom prst="rect">
            <a:avLst/>
          </a:prstGeom>
        </p:spPr>
        <p:txBody>
          <a:bodyPr wrap="none">
            <a:spAutoFit/>
          </a:bodyPr>
          <a:lstStyle/>
          <a:p>
            <a:pPr eaLnBrk="1" hangingPunct="1">
              <a:lnSpc>
                <a:spcPct val="150000"/>
              </a:lnSpc>
              <a:spcBef>
                <a:spcPts val="0"/>
              </a:spcBef>
            </a:pPr>
            <a:r>
              <a:rPr lang="zh-CN" altLang="en-US" b="1" dirty="0" smtClean="0">
                <a:latin typeface="楷体" pitchFamily="49" charset="-122"/>
                <a:ea typeface="楷体" pitchFamily="49" charset="-122"/>
              </a:rPr>
              <a:t>难燃型</a:t>
            </a:r>
            <a:endParaRPr lang="zh-CN" altLang="en-US" b="1" dirty="0">
              <a:latin typeface="楷体" pitchFamily="49" charset="-122"/>
              <a:ea typeface="楷体" pitchFamily="49" charset="-122"/>
            </a:endParaRPr>
          </a:p>
        </p:txBody>
      </p:sp>
      <p:sp>
        <p:nvSpPr>
          <p:cNvPr id="11" name="左大括号 10"/>
          <p:cNvSpPr/>
          <p:nvPr/>
        </p:nvSpPr>
        <p:spPr>
          <a:xfrm>
            <a:off x="4950729" y="4497051"/>
            <a:ext cx="204147" cy="670444"/>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3789286" y="5813826"/>
            <a:ext cx="1422184" cy="461665"/>
          </a:xfrm>
          <a:prstGeom prst="rect">
            <a:avLst/>
          </a:prstGeom>
        </p:spPr>
        <p:txBody>
          <a:bodyPr wrap="none">
            <a:spAutoFit/>
          </a:bodyPr>
          <a:lstStyle/>
          <a:p>
            <a:r>
              <a:rPr lang="zh-CN" altLang="en-US" b="1" dirty="0" smtClean="0">
                <a:latin typeface="楷体" pitchFamily="49" charset="-122"/>
                <a:ea typeface="楷体" pitchFamily="49" charset="-122"/>
              </a:rPr>
              <a:t>高水基油</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8525"/>
            <a:ext cx="9252520" cy="605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0" y="0"/>
            <a:ext cx="9144000" cy="8185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b="1" dirty="0">
                <a:latin typeface="楷体" pitchFamily="49" charset="-122"/>
                <a:ea typeface="楷体" pitchFamily="49" charset="-122"/>
              </a:rPr>
              <a:t>GB 11118.1-94 </a:t>
            </a:r>
            <a:r>
              <a:rPr lang="zh-CN" altLang="en-US" b="1" dirty="0">
                <a:latin typeface="楷体" pitchFamily="49" charset="-122"/>
                <a:ea typeface="楷体" pitchFamily="49" charset="-122"/>
              </a:rPr>
              <a:t>矿物油型和合成烃型液压油产品标准</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0" y="2725954"/>
            <a:ext cx="7056784" cy="1754326"/>
          </a:xfrm>
          <a:prstGeom prst="rect">
            <a:avLst/>
          </a:prstGeom>
        </p:spPr>
        <p:txBody>
          <a:bodyPr wrap="square">
            <a:spAutoFit/>
          </a:bodyPr>
          <a:lstStyle/>
          <a:p>
            <a:pPr>
              <a:lnSpc>
                <a:spcPct val="150000"/>
              </a:lnSpc>
            </a:pPr>
            <a:r>
              <a:rPr lang="en-US" altLang="zh-CN" b="1" dirty="0" smtClean="0">
                <a:latin typeface="楷体" pitchFamily="49" charset="-122"/>
                <a:ea typeface="楷体" pitchFamily="49" charset="-122"/>
              </a:rPr>
              <a:t>    L-HH</a:t>
            </a:r>
            <a:r>
              <a:rPr lang="zh-CN" altLang="en-US" b="1" dirty="0" smtClean="0">
                <a:latin typeface="楷体" pitchFamily="49" charset="-122"/>
                <a:ea typeface="楷体" pitchFamily="49" charset="-122"/>
              </a:rPr>
              <a:t>液压油</a:t>
            </a:r>
            <a:r>
              <a:rPr lang="zh-CN" altLang="en-US" b="1" dirty="0">
                <a:latin typeface="楷体" pitchFamily="49" charset="-122"/>
                <a:ea typeface="楷体" pitchFamily="49" charset="-122"/>
              </a:rPr>
              <a:t>是一种</a:t>
            </a:r>
            <a:r>
              <a:rPr lang="zh-CN" altLang="en-US" b="1" dirty="0" smtClean="0">
                <a:latin typeface="楷体" pitchFamily="49" charset="-122"/>
                <a:ea typeface="楷体" pitchFamily="49" charset="-122"/>
              </a:rPr>
              <a:t>无氧化剂的</a:t>
            </a:r>
            <a:r>
              <a:rPr lang="zh-CN" altLang="en-US" b="1" dirty="0">
                <a:latin typeface="楷体" pitchFamily="49" charset="-122"/>
                <a:ea typeface="楷体" pitchFamily="49" charset="-122"/>
              </a:rPr>
              <a:t>精制矿油</a:t>
            </a:r>
            <a:r>
              <a:rPr lang="zh-CN" altLang="en-US" b="1" dirty="0" smtClean="0">
                <a:latin typeface="楷体" pitchFamily="49" charset="-122"/>
                <a:ea typeface="楷体" pitchFamily="49" charset="-122"/>
              </a:rPr>
              <a:t>，这种油</a:t>
            </a:r>
            <a:r>
              <a:rPr lang="zh-CN" altLang="en-US" b="1" dirty="0">
                <a:latin typeface="楷体" pitchFamily="49" charset="-122"/>
                <a:ea typeface="楷体" pitchFamily="49" charset="-122"/>
              </a:rPr>
              <a:t>品虽列入分类中，但液压系统不宜使用，我国不设此类油品，也无产品标准。</a:t>
            </a:r>
            <a:endParaRPr lang="zh-CN" altLang="en-US" b="1" dirty="0">
              <a:effectLst/>
              <a:latin typeface="楷体" pitchFamily="49" charset="-122"/>
              <a:ea typeface="楷体" pitchFamily="49" charset="-122"/>
            </a:endParaRPr>
          </a:p>
        </p:txBody>
      </p:sp>
      <p:sp>
        <p:nvSpPr>
          <p:cNvPr id="5" name="椭圆 4"/>
          <p:cNvSpPr/>
          <p:nvPr/>
        </p:nvSpPr>
        <p:spPr>
          <a:xfrm>
            <a:off x="2849518" y="1268910"/>
            <a:ext cx="3300948" cy="914400"/>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b="1" dirty="0" smtClean="0">
                <a:solidFill>
                  <a:prstClr val="black"/>
                </a:solidFill>
                <a:latin typeface="楷体" pitchFamily="49" charset="-122"/>
                <a:ea typeface="楷体" pitchFamily="49" charset="-122"/>
              </a:rPr>
              <a:t>石油基液压油</a:t>
            </a:r>
            <a:endParaRPr lang="en-US" altLang="zh-CN" b="1" dirty="0" smtClean="0">
              <a:solidFill>
                <a:prstClr val="black"/>
              </a:solidFill>
              <a:latin typeface="楷体" pitchFamily="49" charset="-122"/>
              <a:ea typeface="楷体" pitchFamily="49" charset="-122"/>
            </a:endParaRPr>
          </a:p>
          <a:p>
            <a:pPr algn="ctr"/>
            <a:r>
              <a:rPr lang="en-US" altLang="zh-CN" b="1" dirty="0" smtClean="0">
                <a:solidFill>
                  <a:prstClr val="black"/>
                </a:solidFill>
                <a:latin typeface="楷体" pitchFamily="49" charset="-122"/>
                <a:ea typeface="楷体" pitchFamily="49" charset="-122"/>
              </a:rPr>
              <a:t>L-HH</a:t>
            </a:r>
            <a:endParaRPr lang="zh-CN" altLang="en-US" dirty="0"/>
          </a:p>
        </p:txBody>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4968365"/>
            <a:ext cx="2043509" cy="149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946844"/>
            <a:ext cx="1534666" cy="156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525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4334</TotalTime>
  <Words>3028</Words>
  <Application>Microsoft Office PowerPoint</Application>
  <PresentationFormat>全屏显示(4:3)</PresentationFormat>
  <Paragraphs>423</Paragraphs>
  <Slides>61</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61</vt:i4>
      </vt:variant>
    </vt:vector>
  </HeadingPairs>
  <TitlesOfParts>
    <vt:vector size="79" baseType="lpstr">
      <vt:lpstr>方正姚体</vt:lpstr>
      <vt:lpstr>华文彩云</vt:lpstr>
      <vt:lpstr>华文新魏</vt:lpstr>
      <vt:lpstr>华文中宋</vt:lpstr>
      <vt:lpstr>楷体</vt:lpstr>
      <vt:lpstr>楷体_GB2312</vt:lpstr>
      <vt:lpstr>隶书</vt:lpstr>
      <vt:lpstr>宋体</vt:lpstr>
      <vt:lpstr>Arial</vt:lpstr>
      <vt:lpstr>Calibri</vt:lpstr>
      <vt:lpstr>Constantia</vt:lpstr>
      <vt:lpstr>Tahoma</vt:lpstr>
      <vt:lpstr>Times New Roman</vt:lpstr>
      <vt:lpstr>Wingdings</vt:lpstr>
      <vt:lpstr>Wingdings 2</vt:lpstr>
      <vt:lpstr>流畅</vt:lpstr>
      <vt:lpstr>公式</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液压油运动粘度推荐使用范围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液压传动基础知识</dc:title>
  <dc:creator>wq</dc:creator>
  <cp:lastModifiedBy>wangqiang</cp:lastModifiedBy>
  <cp:revision>340</cp:revision>
  <dcterms:created xsi:type="dcterms:W3CDTF">2002-06-25T08:55:42Z</dcterms:created>
  <dcterms:modified xsi:type="dcterms:W3CDTF">2016-09-21T11:29:16Z</dcterms:modified>
</cp:coreProperties>
</file>